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5"/>
  </p:notesMasterIdLst>
  <p:sldIdLst>
    <p:sldId id="256" r:id="rId2"/>
    <p:sldId id="298" r:id="rId3"/>
    <p:sldId id="257" r:id="rId4"/>
    <p:sldId id="260" r:id="rId5"/>
    <p:sldId id="258" r:id="rId6"/>
    <p:sldId id="259" r:id="rId7"/>
    <p:sldId id="301" r:id="rId8"/>
    <p:sldId id="302" r:id="rId9"/>
    <p:sldId id="303" r:id="rId10"/>
    <p:sldId id="304" r:id="rId11"/>
    <p:sldId id="265" r:id="rId12"/>
    <p:sldId id="299" r:id="rId13"/>
    <p:sldId id="305" r:id="rId14"/>
    <p:sldId id="306" r:id="rId15"/>
    <p:sldId id="307" r:id="rId16"/>
    <p:sldId id="308" r:id="rId17"/>
    <p:sldId id="309" r:id="rId18"/>
    <p:sldId id="273" r:id="rId19"/>
    <p:sldId id="300" r:id="rId20"/>
    <p:sldId id="310" r:id="rId21"/>
    <p:sldId id="311" r:id="rId22"/>
    <p:sldId id="312" r:id="rId23"/>
    <p:sldId id="275" r:id="rId24"/>
  </p:sldIdLst>
  <p:sldSz cx="9144000" cy="5143500" type="screen16x9"/>
  <p:notesSz cx="6858000" cy="9144000"/>
  <p:embeddedFontLst>
    <p:embeddedFont>
      <p:font typeface="Dela Gothic One" charset="-128"/>
      <p:regular r:id="rId26"/>
    </p:embeddedFont>
    <p:embeddedFont>
      <p:font typeface="Open Sans" charset="0"/>
      <p:regular r:id="rId27"/>
      <p:bold r:id="rId28"/>
      <p:italic r:id="rId29"/>
      <p:boldItalic r:id="rId30"/>
    </p:embeddedFont>
    <p:embeddedFont>
      <p:font typeface="DM Sans" charset="0"/>
      <p:regular r:id="rId31"/>
      <p:bold r:id="rId32"/>
      <p:italic r:id="rId33"/>
      <p:boldItalic r:id="rId34"/>
    </p:embeddedFont>
    <p:embeddedFont>
      <p:font typeface="Raleway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  <a:srgbClr val="FF0066"/>
  </p:clrMru>
</p:presentationPr>
</file>

<file path=ppt/tableStyles.xml><?xml version="1.0" encoding="utf-8"?>
<a:tblStyleLst xmlns:a="http://schemas.openxmlformats.org/drawingml/2006/main" def="{4A6AF667-622E-4394-9994-EC7FD214F1F2}">
  <a:tblStyle styleId="{4A6AF667-622E-4394-9994-EC7FD214F1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816" y="-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e1d838b627_4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e1d838b627_4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35c9f142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35c9f142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550" y="-28350"/>
            <a:ext cx="5797300" cy="5194775"/>
            <a:chOff x="-3550" y="-28350"/>
            <a:chExt cx="5797300" cy="5194775"/>
          </a:xfrm>
        </p:grpSpPr>
        <p:sp>
          <p:nvSpPr>
            <p:cNvPr id="10" name="Google Shape;10;p2"/>
            <p:cNvSpPr/>
            <p:nvPr/>
          </p:nvSpPr>
          <p:spPr>
            <a:xfrm>
              <a:off x="-3550" y="-28350"/>
              <a:ext cx="5793900" cy="519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 amt="15000"/>
            </a:blip>
            <a:srcRect l="19627" t="36576"/>
            <a:stretch/>
          </p:blipFill>
          <p:spPr>
            <a:xfrm rot="5400000">
              <a:off x="301537" y="-325788"/>
              <a:ext cx="5190675" cy="57937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65150" y="1992700"/>
            <a:ext cx="4597500" cy="14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919550" y="3659325"/>
            <a:ext cx="2391300" cy="71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2550" y="4603300"/>
            <a:ext cx="9144000" cy="55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2"/>
          <p:cNvGrpSpPr/>
          <p:nvPr/>
        </p:nvGrpSpPr>
        <p:grpSpPr>
          <a:xfrm>
            <a:off x="-34125" y="275650"/>
            <a:ext cx="9215700" cy="4867750"/>
            <a:chOff x="-34125" y="275650"/>
            <a:chExt cx="9215700" cy="4867750"/>
          </a:xfrm>
        </p:grpSpPr>
        <p:sp>
          <p:nvSpPr>
            <p:cNvPr id="154" name="Google Shape;154;p22"/>
            <p:cNvSpPr/>
            <p:nvPr/>
          </p:nvSpPr>
          <p:spPr>
            <a:xfrm>
              <a:off x="-34125" y="4615700"/>
              <a:ext cx="9215700" cy="52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449222" y="275650"/>
              <a:ext cx="528000" cy="527700"/>
            </a:xfrm>
            <a:prstGeom prst="star16">
              <a:avLst>
                <a:gd name="adj" fmla="val 4292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3"/>
          <p:cNvGrpSpPr/>
          <p:nvPr/>
        </p:nvGrpSpPr>
        <p:grpSpPr>
          <a:xfrm>
            <a:off x="-34125" y="275650"/>
            <a:ext cx="9215700" cy="4867750"/>
            <a:chOff x="-34125" y="275650"/>
            <a:chExt cx="9215700" cy="4867750"/>
          </a:xfrm>
        </p:grpSpPr>
        <p:sp>
          <p:nvSpPr>
            <p:cNvPr id="158" name="Google Shape;158;p23"/>
            <p:cNvSpPr/>
            <p:nvPr/>
          </p:nvSpPr>
          <p:spPr>
            <a:xfrm>
              <a:off x="-34125" y="4615700"/>
              <a:ext cx="9215700" cy="52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8166772" y="275650"/>
              <a:ext cx="528000" cy="527700"/>
            </a:xfrm>
            <a:prstGeom prst="star16">
              <a:avLst>
                <a:gd name="adj" fmla="val 4292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-3550" y="-28350"/>
            <a:ext cx="6163700" cy="5194775"/>
            <a:chOff x="-3550" y="-28350"/>
            <a:chExt cx="6163700" cy="5194775"/>
          </a:xfrm>
        </p:grpSpPr>
        <p:sp>
          <p:nvSpPr>
            <p:cNvPr id="17" name="Google Shape;17;p3"/>
            <p:cNvSpPr/>
            <p:nvPr/>
          </p:nvSpPr>
          <p:spPr>
            <a:xfrm>
              <a:off x="-3550" y="-28350"/>
              <a:ext cx="6160200" cy="519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8" name="Google Shape;18;p3"/>
            <p:cNvPicPr preferRelativeResize="0"/>
            <p:nvPr/>
          </p:nvPicPr>
          <p:blipFill rotWithShape="1">
            <a:blip r:embed="rId2">
              <a:alphaModFix amt="15000"/>
            </a:blip>
            <a:srcRect l="19627" t="32564"/>
            <a:stretch/>
          </p:blipFill>
          <p:spPr>
            <a:xfrm rot="5400000">
              <a:off x="484739" y="-508987"/>
              <a:ext cx="5190675" cy="61601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13225" y="1800075"/>
            <a:ext cx="3994800" cy="210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5129475" y="647500"/>
            <a:ext cx="1683900" cy="12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13225" y="3907425"/>
            <a:ext cx="2892600" cy="6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grpSp>
        <p:nvGrpSpPr>
          <p:cNvPr id="37" name="Google Shape;37;p6"/>
          <p:cNvGrpSpPr/>
          <p:nvPr/>
        </p:nvGrpSpPr>
        <p:grpSpPr>
          <a:xfrm>
            <a:off x="-23875" y="275650"/>
            <a:ext cx="9195300" cy="4867750"/>
            <a:chOff x="-23875" y="275650"/>
            <a:chExt cx="9195300" cy="4867750"/>
          </a:xfrm>
        </p:grpSpPr>
        <p:sp>
          <p:nvSpPr>
            <p:cNvPr id="38" name="Google Shape;38;p6"/>
            <p:cNvSpPr/>
            <p:nvPr/>
          </p:nvSpPr>
          <p:spPr>
            <a:xfrm>
              <a:off x="-23875" y="4615700"/>
              <a:ext cx="9195300" cy="52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8166772" y="275650"/>
              <a:ext cx="528000" cy="527700"/>
            </a:xfrm>
            <a:prstGeom prst="star16">
              <a:avLst>
                <a:gd name="adj" fmla="val 4292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>
            <a:off x="-19000" y="-28350"/>
            <a:ext cx="9163000" cy="5194775"/>
            <a:chOff x="-19000" y="-28350"/>
            <a:chExt cx="9163000" cy="5194775"/>
          </a:xfrm>
        </p:grpSpPr>
        <p:sp>
          <p:nvSpPr>
            <p:cNvPr id="49" name="Google Shape;49;p8"/>
            <p:cNvSpPr/>
            <p:nvPr/>
          </p:nvSpPr>
          <p:spPr>
            <a:xfrm>
              <a:off x="2980300" y="-28350"/>
              <a:ext cx="6160200" cy="519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50" name="Google Shape;50;p8"/>
            <p:cNvPicPr preferRelativeResize="0"/>
            <p:nvPr/>
          </p:nvPicPr>
          <p:blipFill rotWithShape="1">
            <a:blip r:embed="rId2">
              <a:alphaModFix amt="15000"/>
            </a:blip>
            <a:srcRect l="19627" t="32564"/>
            <a:stretch/>
          </p:blipFill>
          <p:spPr>
            <a:xfrm rot="5400000">
              <a:off x="3468589" y="-508987"/>
              <a:ext cx="5190675" cy="61601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51;p8"/>
            <p:cNvSpPr/>
            <p:nvPr/>
          </p:nvSpPr>
          <p:spPr>
            <a:xfrm>
              <a:off x="-19000" y="4603300"/>
              <a:ext cx="9162900" cy="55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338675" y="539500"/>
            <a:ext cx="5092200" cy="213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860025" y="1445825"/>
            <a:ext cx="3536100" cy="25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2"/>
          </p:nvPr>
        </p:nvSpPr>
        <p:spPr>
          <a:xfrm>
            <a:off x="4747885" y="1445825"/>
            <a:ext cx="3536100" cy="25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9"/>
          <p:cNvGrpSpPr/>
          <p:nvPr/>
        </p:nvGrpSpPr>
        <p:grpSpPr>
          <a:xfrm>
            <a:off x="-23875" y="4340150"/>
            <a:ext cx="9169800" cy="803250"/>
            <a:chOff x="-23875" y="4340150"/>
            <a:chExt cx="9169800" cy="803250"/>
          </a:xfrm>
        </p:grpSpPr>
        <p:sp>
          <p:nvSpPr>
            <p:cNvPr id="58" name="Google Shape;58;p9"/>
            <p:cNvSpPr/>
            <p:nvPr/>
          </p:nvSpPr>
          <p:spPr>
            <a:xfrm>
              <a:off x="-23875" y="4615700"/>
              <a:ext cx="9169800" cy="52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860022" y="4340150"/>
              <a:ext cx="528000" cy="527700"/>
            </a:xfrm>
            <a:prstGeom prst="star16">
              <a:avLst>
                <a:gd name="adj" fmla="val 4292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1"/>
          <p:cNvGrpSpPr/>
          <p:nvPr/>
        </p:nvGrpSpPr>
        <p:grpSpPr>
          <a:xfrm>
            <a:off x="-13050" y="-28350"/>
            <a:ext cx="9170100" cy="5194775"/>
            <a:chOff x="0" y="-28350"/>
            <a:chExt cx="9170100" cy="5194775"/>
          </a:xfrm>
        </p:grpSpPr>
        <p:sp>
          <p:nvSpPr>
            <p:cNvPr id="65" name="Google Shape;65;p11"/>
            <p:cNvSpPr/>
            <p:nvPr/>
          </p:nvSpPr>
          <p:spPr>
            <a:xfrm flipH="1">
              <a:off x="7050" y="-28350"/>
              <a:ext cx="6160200" cy="519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66" name="Google Shape;66;p11"/>
            <p:cNvPicPr preferRelativeResize="0"/>
            <p:nvPr/>
          </p:nvPicPr>
          <p:blipFill rotWithShape="1">
            <a:blip r:embed="rId2">
              <a:alphaModFix amt="15000"/>
            </a:blip>
            <a:srcRect l="19627" t="32564"/>
            <a:stretch/>
          </p:blipFill>
          <p:spPr>
            <a:xfrm rot="-5400000" flipH="1">
              <a:off x="488287" y="-508987"/>
              <a:ext cx="5190675" cy="61601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67;p11"/>
            <p:cNvSpPr/>
            <p:nvPr/>
          </p:nvSpPr>
          <p:spPr>
            <a:xfrm flipH="1">
              <a:off x="0" y="4603300"/>
              <a:ext cx="9170100" cy="55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68" name="Google Shape;68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084650"/>
            <a:ext cx="5692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713225" y="2396075"/>
            <a:ext cx="3247200" cy="69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subTitle" idx="1"/>
          </p:nvPr>
        </p:nvSpPr>
        <p:spPr>
          <a:xfrm>
            <a:off x="712275" y="2145225"/>
            <a:ext cx="2668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61F1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2"/>
          </p:nvPr>
        </p:nvSpPr>
        <p:spPr>
          <a:xfrm>
            <a:off x="4614175" y="2145225"/>
            <a:ext cx="2697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61F1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3"/>
          </p:nvPr>
        </p:nvSpPr>
        <p:spPr>
          <a:xfrm>
            <a:off x="712275" y="3884625"/>
            <a:ext cx="2668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61F1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4"/>
          </p:nvPr>
        </p:nvSpPr>
        <p:spPr>
          <a:xfrm>
            <a:off x="4614175" y="3884625"/>
            <a:ext cx="2697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61F1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title" idx="5" hasCustomPrompt="1"/>
          </p:nvPr>
        </p:nvSpPr>
        <p:spPr>
          <a:xfrm>
            <a:off x="809725" y="1296250"/>
            <a:ext cx="1091400" cy="3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8"/>
          <p:cNvSpPr txBox="1">
            <a:spLocks noGrp="1"/>
          </p:cNvSpPr>
          <p:nvPr>
            <p:ph type="title" idx="6" hasCustomPrompt="1"/>
          </p:nvPr>
        </p:nvSpPr>
        <p:spPr>
          <a:xfrm>
            <a:off x="809725" y="3023973"/>
            <a:ext cx="1088400" cy="31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 idx="7" hasCustomPrompt="1"/>
          </p:nvPr>
        </p:nvSpPr>
        <p:spPr>
          <a:xfrm>
            <a:off x="4711625" y="1296725"/>
            <a:ext cx="1088400" cy="31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8"/>
          <p:cNvSpPr txBox="1">
            <a:spLocks noGrp="1"/>
          </p:cNvSpPr>
          <p:nvPr>
            <p:ph type="title" idx="8" hasCustomPrompt="1"/>
          </p:nvPr>
        </p:nvSpPr>
        <p:spPr>
          <a:xfrm>
            <a:off x="4711625" y="3023977"/>
            <a:ext cx="1088400" cy="31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rgbClr val="261F1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ubTitle" idx="9"/>
          </p:nvPr>
        </p:nvSpPr>
        <p:spPr>
          <a:xfrm>
            <a:off x="712275" y="1888275"/>
            <a:ext cx="38166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13"/>
          </p:nvPr>
        </p:nvSpPr>
        <p:spPr>
          <a:xfrm>
            <a:off x="712275" y="3627802"/>
            <a:ext cx="38166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14"/>
          </p:nvPr>
        </p:nvSpPr>
        <p:spPr>
          <a:xfrm>
            <a:off x="4614175" y="1888275"/>
            <a:ext cx="38166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15"/>
          </p:nvPr>
        </p:nvSpPr>
        <p:spPr>
          <a:xfrm>
            <a:off x="4614175" y="3627800"/>
            <a:ext cx="38166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1775" y="4340150"/>
            <a:ext cx="9144000" cy="803250"/>
            <a:chOff x="1775" y="4340150"/>
            <a:chExt cx="9144000" cy="803250"/>
          </a:xfrm>
        </p:grpSpPr>
        <p:sp>
          <p:nvSpPr>
            <p:cNvPr id="119" name="Google Shape;119;p18"/>
            <p:cNvSpPr/>
            <p:nvPr/>
          </p:nvSpPr>
          <p:spPr>
            <a:xfrm>
              <a:off x="1775" y="4615700"/>
              <a:ext cx="9144000" cy="52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8166772" y="4340150"/>
              <a:ext cx="528000" cy="527700"/>
            </a:xfrm>
            <a:prstGeom prst="star16">
              <a:avLst>
                <a:gd name="adj" fmla="val 4292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1"/>
          <p:cNvGrpSpPr/>
          <p:nvPr/>
        </p:nvGrpSpPr>
        <p:grpSpPr>
          <a:xfrm>
            <a:off x="-21750" y="-28350"/>
            <a:ext cx="6163700" cy="5194775"/>
            <a:chOff x="-21750" y="-28350"/>
            <a:chExt cx="6163700" cy="5194775"/>
          </a:xfrm>
        </p:grpSpPr>
        <p:sp>
          <p:nvSpPr>
            <p:cNvPr id="146" name="Google Shape;146;p21"/>
            <p:cNvSpPr/>
            <p:nvPr/>
          </p:nvSpPr>
          <p:spPr>
            <a:xfrm flipH="1">
              <a:off x="-18250" y="-28350"/>
              <a:ext cx="6160200" cy="519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47" name="Google Shape;147;p21"/>
            <p:cNvPicPr preferRelativeResize="0"/>
            <p:nvPr/>
          </p:nvPicPr>
          <p:blipFill rotWithShape="1">
            <a:blip r:embed="rId2">
              <a:alphaModFix amt="15000"/>
            </a:blip>
            <a:srcRect l="19627" t="32564"/>
            <a:stretch/>
          </p:blipFill>
          <p:spPr>
            <a:xfrm rot="-5400000" flipH="1">
              <a:off x="462987" y="-508987"/>
              <a:ext cx="5190675" cy="61601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713267" y="540000"/>
            <a:ext cx="4978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713225" y="1598700"/>
            <a:ext cx="49788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713225" y="399035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200" b="1" u="sng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 u="sng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 u="sng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b="1" u="sng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-22550" y="4603300"/>
            <a:ext cx="9144000" cy="55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Dela Gothic One"/>
              <a:buNone/>
              <a:defRPr sz="2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64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ctrTitle"/>
          </p:nvPr>
        </p:nvSpPr>
        <p:spPr>
          <a:xfrm>
            <a:off x="865150" y="1992700"/>
            <a:ext cx="4597500" cy="14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PIZZA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075" y="-717025"/>
            <a:ext cx="4117400" cy="7194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/>
          <p:nvPr/>
        </p:nvSpPr>
        <p:spPr>
          <a:xfrm>
            <a:off x="713225" y="539500"/>
            <a:ext cx="1014900" cy="10146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4" name="Google Shape;174;p27"/>
          <p:cNvCxnSpPr/>
          <p:nvPr/>
        </p:nvCxnSpPr>
        <p:spPr>
          <a:xfrm>
            <a:off x="964300" y="3452050"/>
            <a:ext cx="4287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5" name="Google Shape;175;p27"/>
          <p:cNvGrpSpPr/>
          <p:nvPr/>
        </p:nvGrpSpPr>
        <p:grpSpPr>
          <a:xfrm>
            <a:off x="993637" y="822289"/>
            <a:ext cx="454081" cy="449023"/>
            <a:chOff x="1652762" y="2654976"/>
            <a:chExt cx="454081" cy="449023"/>
          </a:xfrm>
        </p:grpSpPr>
        <p:sp>
          <p:nvSpPr>
            <p:cNvPr id="176" name="Google Shape;176;p27"/>
            <p:cNvSpPr/>
            <p:nvPr/>
          </p:nvSpPr>
          <p:spPr>
            <a:xfrm>
              <a:off x="1791345" y="2870853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2"/>
                    <a:pt x="60" y="28"/>
                  </a:cubicBezTo>
                  <a:cubicBezTo>
                    <a:pt x="60" y="44"/>
                    <a:pt x="46" y="57"/>
                    <a:pt x="30" y="57"/>
                  </a:cubicBezTo>
                  <a:cubicBezTo>
                    <a:pt x="13" y="57"/>
                    <a:pt x="0" y="44"/>
                    <a:pt x="0" y="28"/>
                  </a:cubicBezTo>
                  <a:cubicBezTo>
                    <a:pt x="0" y="12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1764513" y="2976016"/>
              <a:ext cx="17986" cy="17579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1" y="0"/>
                  </a:moveTo>
                  <a:cubicBezTo>
                    <a:pt x="47" y="0"/>
                    <a:pt x="61" y="13"/>
                    <a:pt x="61" y="29"/>
                  </a:cubicBezTo>
                  <a:cubicBezTo>
                    <a:pt x="61" y="44"/>
                    <a:pt x="47" y="57"/>
                    <a:pt x="31" y="57"/>
                  </a:cubicBezTo>
                  <a:cubicBezTo>
                    <a:pt x="14" y="57"/>
                    <a:pt x="0" y="44"/>
                    <a:pt x="0" y="29"/>
                  </a:cubicBezTo>
                  <a:cubicBezTo>
                    <a:pt x="0" y="13"/>
                    <a:pt x="14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1924325" y="2870853"/>
              <a:ext cx="70766" cy="70006"/>
            </a:xfrm>
            <a:custGeom>
              <a:avLst/>
              <a:gdLst/>
              <a:ahLst/>
              <a:cxnLst/>
              <a:rect l="l" t="t" r="r" b="b"/>
              <a:pathLst>
                <a:path w="240" h="227" extrusionOk="0">
                  <a:moveTo>
                    <a:pt x="120" y="57"/>
                  </a:moveTo>
                  <a:cubicBezTo>
                    <a:pt x="153" y="57"/>
                    <a:pt x="180" y="82"/>
                    <a:pt x="180" y="114"/>
                  </a:cubicBezTo>
                  <a:cubicBezTo>
                    <a:pt x="180" y="145"/>
                    <a:pt x="153" y="170"/>
                    <a:pt x="120" y="170"/>
                  </a:cubicBezTo>
                  <a:cubicBezTo>
                    <a:pt x="87" y="170"/>
                    <a:pt x="60" y="145"/>
                    <a:pt x="60" y="114"/>
                  </a:cubicBezTo>
                  <a:cubicBezTo>
                    <a:pt x="60" y="82"/>
                    <a:pt x="87" y="57"/>
                    <a:pt x="120" y="57"/>
                  </a:cubicBezTo>
                  <a:moveTo>
                    <a:pt x="120" y="227"/>
                  </a:moveTo>
                  <a:cubicBezTo>
                    <a:pt x="186" y="227"/>
                    <a:pt x="240" y="176"/>
                    <a:pt x="240" y="114"/>
                  </a:cubicBezTo>
                  <a:cubicBezTo>
                    <a:pt x="240" y="51"/>
                    <a:pt x="186" y="0"/>
                    <a:pt x="120" y="0"/>
                  </a:cubicBezTo>
                  <a:cubicBezTo>
                    <a:pt x="54" y="0"/>
                    <a:pt x="0" y="51"/>
                    <a:pt x="0" y="114"/>
                  </a:cubicBezTo>
                  <a:cubicBezTo>
                    <a:pt x="0" y="176"/>
                    <a:pt x="54" y="227"/>
                    <a:pt x="120" y="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1817882" y="2897066"/>
              <a:ext cx="71061" cy="70314"/>
            </a:xfrm>
            <a:custGeom>
              <a:avLst/>
              <a:gdLst/>
              <a:ahLst/>
              <a:cxnLst/>
              <a:rect l="l" t="t" r="r" b="b"/>
              <a:pathLst>
                <a:path w="241" h="228" extrusionOk="0">
                  <a:moveTo>
                    <a:pt x="120" y="57"/>
                  </a:moveTo>
                  <a:cubicBezTo>
                    <a:pt x="153" y="57"/>
                    <a:pt x="180" y="83"/>
                    <a:pt x="180" y="114"/>
                  </a:cubicBezTo>
                  <a:cubicBezTo>
                    <a:pt x="180" y="145"/>
                    <a:pt x="153" y="171"/>
                    <a:pt x="120" y="171"/>
                  </a:cubicBezTo>
                  <a:cubicBezTo>
                    <a:pt x="87" y="171"/>
                    <a:pt x="60" y="145"/>
                    <a:pt x="60" y="114"/>
                  </a:cubicBezTo>
                  <a:cubicBezTo>
                    <a:pt x="60" y="83"/>
                    <a:pt x="87" y="57"/>
                    <a:pt x="120" y="57"/>
                  </a:cubicBezTo>
                  <a:moveTo>
                    <a:pt x="0" y="114"/>
                  </a:moveTo>
                  <a:cubicBezTo>
                    <a:pt x="0" y="177"/>
                    <a:pt x="54" y="228"/>
                    <a:pt x="120" y="228"/>
                  </a:cubicBezTo>
                  <a:cubicBezTo>
                    <a:pt x="187" y="228"/>
                    <a:pt x="241" y="177"/>
                    <a:pt x="241" y="114"/>
                  </a:cubicBezTo>
                  <a:cubicBezTo>
                    <a:pt x="241" y="51"/>
                    <a:pt x="187" y="0"/>
                    <a:pt x="120" y="0"/>
                  </a:cubicBezTo>
                  <a:cubicBezTo>
                    <a:pt x="54" y="0"/>
                    <a:pt x="0" y="51"/>
                    <a:pt x="0" y="1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7075" rIns="90000" bIns="37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1844419" y="2791904"/>
              <a:ext cx="71061" cy="70006"/>
            </a:xfrm>
            <a:custGeom>
              <a:avLst/>
              <a:gdLst/>
              <a:ahLst/>
              <a:cxnLst/>
              <a:rect l="l" t="t" r="r" b="b"/>
              <a:pathLst>
                <a:path w="241" h="227" extrusionOk="0">
                  <a:moveTo>
                    <a:pt x="120" y="57"/>
                  </a:moveTo>
                  <a:cubicBezTo>
                    <a:pt x="154" y="57"/>
                    <a:pt x="181" y="82"/>
                    <a:pt x="181" y="114"/>
                  </a:cubicBezTo>
                  <a:cubicBezTo>
                    <a:pt x="181" y="145"/>
                    <a:pt x="154" y="170"/>
                    <a:pt x="120" y="170"/>
                  </a:cubicBezTo>
                  <a:cubicBezTo>
                    <a:pt x="87" y="170"/>
                    <a:pt x="60" y="145"/>
                    <a:pt x="60" y="114"/>
                  </a:cubicBezTo>
                  <a:cubicBezTo>
                    <a:pt x="60" y="82"/>
                    <a:pt x="87" y="57"/>
                    <a:pt x="120" y="57"/>
                  </a:cubicBezTo>
                  <a:moveTo>
                    <a:pt x="120" y="227"/>
                  </a:moveTo>
                  <a:cubicBezTo>
                    <a:pt x="187" y="227"/>
                    <a:pt x="241" y="176"/>
                    <a:pt x="241" y="114"/>
                  </a:cubicBezTo>
                  <a:cubicBezTo>
                    <a:pt x="241" y="51"/>
                    <a:pt x="187" y="0"/>
                    <a:pt x="120" y="0"/>
                  </a:cubicBezTo>
                  <a:cubicBezTo>
                    <a:pt x="54" y="0"/>
                    <a:pt x="0" y="51"/>
                    <a:pt x="0" y="114"/>
                  </a:cubicBezTo>
                  <a:cubicBezTo>
                    <a:pt x="0" y="176"/>
                    <a:pt x="54" y="227"/>
                    <a:pt x="120" y="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1727361" y="2897066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7" y="0"/>
                    <a:pt x="60" y="13"/>
                    <a:pt x="60" y="29"/>
                  </a:cubicBezTo>
                  <a:cubicBezTo>
                    <a:pt x="60" y="44"/>
                    <a:pt x="47" y="57"/>
                    <a:pt x="30" y="57"/>
                  </a:cubicBezTo>
                  <a:cubicBezTo>
                    <a:pt x="14" y="57"/>
                    <a:pt x="0" y="44"/>
                    <a:pt x="0" y="29"/>
                  </a:cubicBezTo>
                  <a:cubicBezTo>
                    <a:pt x="0" y="13"/>
                    <a:pt x="14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1652762" y="2654976"/>
              <a:ext cx="454081" cy="449023"/>
            </a:xfrm>
            <a:custGeom>
              <a:avLst/>
              <a:gdLst/>
              <a:ahLst/>
              <a:cxnLst/>
              <a:rect l="l" t="t" r="r" b="b"/>
              <a:pathLst>
                <a:path w="1540" h="1456" extrusionOk="0">
                  <a:moveTo>
                    <a:pt x="1359" y="911"/>
                  </a:moveTo>
                  <a:cubicBezTo>
                    <a:pt x="1367" y="713"/>
                    <a:pt x="1290" y="522"/>
                    <a:pt x="1142" y="381"/>
                  </a:cubicBezTo>
                  <a:cubicBezTo>
                    <a:pt x="993" y="240"/>
                    <a:pt x="791" y="164"/>
                    <a:pt x="581" y="171"/>
                  </a:cubicBezTo>
                  <a:lnTo>
                    <a:pt x="628" y="57"/>
                  </a:lnTo>
                  <a:cubicBezTo>
                    <a:pt x="1093" y="67"/>
                    <a:pt x="1470" y="423"/>
                    <a:pt x="1480" y="863"/>
                  </a:cubicBezTo>
                  <a:lnTo>
                    <a:pt x="1359" y="911"/>
                  </a:lnTo>
                  <a:moveTo>
                    <a:pt x="608" y="0"/>
                  </a:moveTo>
                  <a:cubicBezTo>
                    <a:pt x="596" y="0"/>
                    <a:pt x="584" y="7"/>
                    <a:pt x="580" y="18"/>
                  </a:cubicBezTo>
                  <a:lnTo>
                    <a:pt x="305" y="684"/>
                  </a:lnTo>
                  <a:cubicBezTo>
                    <a:pt x="299" y="699"/>
                    <a:pt x="307" y="715"/>
                    <a:pt x="322" y="721"/>
                  </a:cubicBezTo>
                  <a:cubicBezTo>
                    <a:pt x="338" y="727"/>
                    <a:pt x="355" y="720"/>
                    <a:pt x="361" y="705"/>
                  </a:cubicBezTo>
                  <a:lnTo>
                    <a:pt x="557" y="229"/>
                  </a:lnTo>
                  <a:cubicBezTo>
                    <a:pt x="760" y="216"/>
                    <a:pt x="956" y="285"/>
                    <a:pt x="1099" y="421"/>
                  </a:cubicBezTo>
                  <a:cubicBezTo>
                    <a:pt x="1242" y="558"/>
                    <a:pt x="1314" y="744"/>
                    <a:pt x="1297" y="936"/>
                  </a:cubicBezTo>
                  <a:lnTo>
                    <a:pt x="1011" y="1050"/>
                  </a:lnTo>
                  <a:cubicBezTo>
                    <a:pt x="1000" y="1054"/>
                    <a:pt x="993" y="1064"/>
                    <a:pt x="993" y="1076"/>
                  </a:cubicBezTo>
                  <a:lnTo>
                    <a:pt x="993" y="1343"/>
                  </a:lnTo>
                  <a:cubicBezTo>
                    <a:pt x="993" y="1374"/>
                    <a:pt x="966" y="1399"/>
                    <a:pt x="933" y="1399"/>
                  </a:cubicBezTo>
                  <a:cubicBezTo>
                    <a:pt x="900" y="1399"/>
                    <a:pt x="873" y="1374"/>
                    <a:pt x="873" y="1343"/>
                  </a:cubicBezTo>
                  <a:lnTo>
                    <a:pt x="873" y="1140"/>
                  </a:lnTo>
                  <a:cubicBezTo>
                    <a:pt x="873" y="1120"/>
                    <a:pt x="852" y="1106"/>
                    <a:pt x="832" y="1113"/>
                  </a:cubicBezTo>
                  <a:lnTo>
                    <a:pt x="652" y="1177"/>
                  </a:lnTo>
                  <a:cubicBezTo>
                    <a:pt x="640" y="1181"/>
                    <a:pt x="632" y="1192"/>
                    <a:pt x="632" y="1204"/>
                  </a:cubicBezTo>
                  <a:lnTo>
                    <a:pt x="632" y="1343"/>
                  </a:lnTo>
                  <a:cubicBezTo>
                    <a:pt x="632" y="1374"/>
                    <a:pt x="605" y="1399"/>
                    <a:pt x="572" y="1399"/>
                  </a:cubicBezTo>
                  <a:cubicBezTo>
                    <a:pt x="539" y="1399"/>
                    <a:pt x="512" y="1374"/>
                    <a:pt x="512" y="1343"/>
                  </a:cubicBezTo>
                  <a:lnTo>
                    <a:pt x="512" y="1268"/>
                  </a:lnTo>
                  <a:cubicBezTo>
                    <a:pt x="512" y="1248"/>
                    <a:pt x="491" y="1234"/>
                    <a:pt x="471" y="1241"/>
                  </a:cubicBezTo>
                  <a:lnTo>
                    <a:pt x="83" y="1379"/>
                  </a:lnTo>
                  <a:lnTo>
                    <a:pt x="263" y="943"/>
                  </a:lnTo>
                  <a:cubicBezTo>
                    <a:pt x="269" y="929"/>
                    <a:pt x="261" y="912"/>
                    <a:pt x="246" y="907"/>
                  </a:cubicBezTo>
                  <a:cubicBezTo>
                    <a:pt x="230" y="901"/>
                    <a:pt x="213" y="908"/>
                    <a:pt x="207" y="923"/>
                  </a:cubicBezTo>
                  <a:lnTo>
                    <a:pt x="3" y="1418"/>
                  </a:lnTo>
                  <a:cubicBezTo>
                    <a:pt x="-2" y="1428"/>
                    <a:pt x="1" y="1440"/>
                    <a:pt x="9" y="1448"/>
                  </a:cubicBezTo>
                  <a:cubicBezTo>
                    <a:pt x="18" y="1456"/>
                    <a:pt x="30" y="1459"/>
                    <a:pt x="41" y="1455"/>
                  </a:cubicBezTo>
                  <a:lnTo>
                    <a:pt x="452" y="1309"/>
                  </a:lnTo>
                  <a:lnTo>
                    <a:pt x="452" y="1343"/>
                  </a:lnTo>
                  <a:cubicBezTo>
                    <a:pt x="452" y="1405"/>
                    <a:pt x="506" y="1456"/>
                    <a:pt x="572" y="1456"/>
                  </a:cubicBezTo>
                  <a:cubicBezTo>
                    <a:pt x="638" y="1456"/>
                    <a:pt x="692" y="1405"/>
                    <a:pt x="692" y="1343"/>
                  </a:cubicBezTo>
                  <a:lnTo>
                    <a:pt x="692" y="1224"/>
                  </a:lnTo>
                  <a:lnTo>
                    <a:pt x="813" y="1181"/>
                  </a:lnTo>
                  <a:lnTo>
                    <a:pt x="813" y="1343"/>
                  </a:lnTo>
                  <a:cubicBezTo>
                    <a:pt x="813" y="1405"/>
                    <a:pt x="867" y="1456"/>
                    <a:pt x="933" y="1456"/>
                  </a:cubicBezTo>
                  <a:cubicBezTo>
                    <a:pt x="999" y="1456"/>
                    <a:pt x="1053" y="1405"/>
                    <a:pt x="1053" y="1343"/>
                  </a:cubicBezTo>
                  <a:lnTo>
                    <a:pt x="1053" y="1095"/>
                  </a:lnTo>
                  <a:cubicBezTo>
                    <a:pt x="1099" y="1076"/>
                    <a:pt x="1474" y="927"/>
                    <a:pt x="1522" y="908"/>
                  </a:cubicBezTo>
                  <a:cubicBezTo>
                    <a:pt x="1533" y="904"/>
                    <a:pt x="1540" y="893"/>
                    <a:pt x="1540" y="882"/>
                  </a:cubicBezTo>
                  <a:cubicBezTo>
                    <a:pt x="1540" y="394"/>
                    <a:pt x="112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214282" y="142858"/>
            <a:ext cx="87154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GB" sz="1600" dirty="0" smtClean="0"/>
              <a:t>List the top 5 most ordered pizza types along with their quantities.</a:t>
            </a:r>
            <a:endParaRPr sz="160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000114"/>
            <a:ext cx="4819650" cy="259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1357304"/>
            <a:ext cx="2749550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>
            <a:spLocks noGrp="1"/>
          </p:cNvSpPr>
          <p:nvPr>
            <p:ph type="title"/>
          </p:nvPr>
        </p:nvSpPr>
        <p:spPr>
          <a:xfrm>
            <a:off x="3338675" y="539500"/>
            <a:ext cx="5092200" cy="21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 smtClean="0"/>
              <a:t>Intermediate</a:t>
            </a:r>
            <a:br>
              <a:rPr lang="en-GB" sz="4400" dirty="0" smtClean="0"/>
            </a:br>
            <a:r>
              <a:rPr lang="en-GB" sz="4400" dirty="0" smtClean="0"/>
              <a:t>Queries</a:t>
            </a:r>
            <a:endParaRPr sz="4400"/>
          </a:p>
        </p:txBody>
      </p:sp>
      <p:pic>
        <p:nvPicPr>
          <p:cNvPr id="324" name="Google Shape;3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89750" y="186724"/>
            <a:ext cx="5244998" cy="571675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6"/>
          <p:cNvSpPr/>
          <p:nvPr/>
        </p:nvSpPr>
        <p:spPr>
          <a:xfrm>
            <a:off x="7415875" y="3420150"/>
            <a:ext cx="1014900" cy="10146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6" name="Google Shape;326;p36"/>
          <p:cNvGrpSpPr/>
          <p:nvPr/>
        </p:nvGrpSpPr>
        <p:grpSpPr>
          <a:xfrm>
            <a:off x="7696286" y="3702776"/>
            <a:ext cx="454081" cy="449332"/>
            <a:chOff x="4644086" y="1926238"/>
            <a:chExt cx="454081" cy="449332"/>
          </a:xfrm>
        </p:grpSpPr>
        <p:sp>
          <p:nvSpPr>
            <p:cNvPr id="327" name="Google Shape;327;p36"/>
            <p:cNvSpPr/>
            <p:nvPr/>
          </p:nvSpPr>
          <p:spPr>
            <a:xfrm>
              <a:off x="4947494" y="2357992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7" y="0"/>
                    <a:pt x="60" y="12"/>
                    <a:pt x="60" y="28"/>
                  </a:cubicBezTo>
                  <a:cubicBezTo>
                    <a:pt x="60" y="44"/>
                    <a:pt x="47" y="57"/>
                    <a:pt x="30" y="57"/>
                  </a:cubicBezTo>
                  <a:cubicBezTo>
                    <a:pt x="13" y="57"/>
                    <a:pt x="0" y="44"/>
                    <a:pt x="0" y="28"/>
                  </a:cubicBezTo>
                  <a:cubicBezTo>
                    <a:pt x="0" y="12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4644086" y="1926238"/>
              <a:ext cx="454081" cy="449332"/>
            </a:xfrm>
            <a:custGeom>
              <a:avLst/>
              <a:gdLst/>
              <a:ahLst/>
              <a:cxnLst/>
              <a:rect l="l" t="t" r="r" b="b"/>
              <a:pathLst>
                <a:path w="1540" h="1457" extrusionOk="0">
                  <a:moveTo>
                    <a:pt x="1059" y="956"/>
                  </a:moveTo>
                  <a:cubicBezTo>
                    <a:pt x="1026" y="956"/>
                    <a:pt x="999" y="930"/>
                    <a:pt x="999" y="899"/>
                  </a:cubicBezTo>
                  <a:cubicBezTo>
                    <a:pt x="999" y="889"/>
                    <a:pt x="1001" y="880"/>
                    <a:pt x="1007" y="871"/>
                  </a:cubicBezTo>
                  <a:lnTo>
                    <a:pt x="1007" y="871"/>
                  </a:lnTo>
                  <a:cubicBezTo>
                    <a:pt x="1017" y="853"/>
                    <a:pt x="1037" y="842"/>
                    <a:pt x="1059" y="842"/>
                  </a:cubicBezTo>
                  <a:cubicBezTo>
                    <a:pt x="1092" y="842"/>
                    <a:pt x="1119" y="868"/>
                    <a:pt x="1119" y="899"/>
                  </a:cubicBezTo>
                  <a:cubicBezTo>
                    <a:pt x="1119" y="930"/>
                    <a:pt x="1092" y="956"/>
                    <a:pt x="1059" y="956"/>
                  </a:cubicBezTo>
                  <a:moveTo>
                    <a:pt x="948" y="771"/>
                  </a:moveTo>
                  <a:cubicBezTo>
                    <a:pt x="948" y="799"/>
                    <a:pt x="948" y="826"/>
                    <a:pt x="950" y="851"/>
                  </a:cubicBezTo>
                  <a:cubicBezTo>
                    <a:pt x="947" y="857"/>
                    <a:pt x="944" y="864"/>
                    <a:pt x="942" y="871"/>
                  </a:cubicBezTo>
                  <a:lnTo>
                    <a:pt x="831" y="871"/>
                  </a:lnTo>
                  <a:cubicBezTo>
                    <a:pt x="828" y="839"/>
                    <a:pt x="827" y="805"/>
                    <a:pt x="827" y="771"/>
                  </a:cubicBezTo>
                  <a:cubicBezTo>
                    <a:pt x="827" y="613"/>
                    <a:pt x="850" y="493"/>
                    <a:pt x="871" y="433"/>
                  </a:cubicBezTo>
                  <a:cubicBezTo>
                    <a:pt x="876" y="418"/>
                    <a:pt x="868" y="402"/>
                    <a:pt x="852" y="397"/>
                  </a:cubicBezTo>
                  <a:cubicBezTo>
                    <a:pt x="836" y="392"/>
                    <a:pt x="819" y="400"/>
                    <a:pt x="814" y="415"/>
                  </a:cubicBezTo>
                  <a:cubicBezTo>
                    <a:pt x="791" y="479"/>
                    <a:pt x="767" y="606"/>
                    <a:pt x="767" y="771"/>
                  </a:cubicBezTo>
                  <a:cubicBezTo>
                    <a:pt x="767" y="805"/>
                    <a:pt x="768" y="839"/>
                    <a:pt x="770" y="871"/>
                  </a:cubicBezTo>
                  <a:lnTo>
                    <a:pt x="647" y="871"/>
                  </a:lnTo>
                  <a:lnTo>
                    <a:pt x="647" y="370"/>
                  </a:lnTo>
                  <a:cubicBezTo>
                    <a:pt x="647" y="354"/>
                    <a:pt x="633" y="342"/>
                    <a:pt x="617" y="342"/>
                  </a:cubicBezTo>
                  <a:cubicBezTo>
                    <a:pt x="600" y="342"/>
                    <a:pt x="587" y="354"/>
                    <a:pt x="587" y="370"/>
                  </a:cubicBezTo>
                  <a:lnTo>
                    <a:pt x="587" y="871"/>
                  </a:lnTo>
                  <a:lnTo>
                    <a:pt x="463" y="871"/>
                  </a:lnTo>
                  <a:cubicBezTo>
                    <a:pt x="465" y="839"/>
                    <a:pt x="466" y="805"/>
                    <a:pt x="466" y="771"/>
                  </a:cubicBezTo>
                  <a:cubicBezTo>
                    <a:pt x="466" y="606"/>
                    <a:pt x="442" y="479"/>
                    <a:pt x="420" y="415"/>
                  </a:cubicBezTo>
                  <a:cubicBezTo>
                    <a:pt x="415" y="400"/>
                    <a:pt x="398" y="392"/>
                    <a:pt x="382" y="397"/>
                  </a:cubicBezTo>
                  <a:cubicBezTo>
                    <a:pt x="366" y="402"/>
                    <a:pt x="357" y="418"/>
                    <a:pt x="363" y="433"/>
                  </a:cubicBezTo>
                  <a:cubicBezTo>
                    <a:pt x="384" y="493"/>
                    <a:pt x="406" y="613"/>
                    <a:pt x="406" y="771"/>
                  </a:cubicBezTo>
                  <a:cubicBezTo>
                    <a:pt x="406" y="805"/>
                    <a:pt x="405" y="839"/>
                    <a:pt x="403" y="871"/>
                  </a:cubicBezTo>
                  <a:lnTo>
                    <a:pt x="282" y="871"/>
                  </a:lnTo>
                  <a:cubicBezTo>
                    <a:pt x="285" y="841"/>
                    <a:pt x="286" y="808"/>
                    <a:pt x="286" y="771"/>
                  </a:cubicBezTo>
                  <a:cubicBezTo>
                    <a:pt x="286" y="580"/>
                    <a:pt x="250" y="475"/>
                    <a:pt x="241" y="450"/>
                  </a:cubicBezTo>
                  <a:cubicBezTo>
                    <a:pt x="240" y="437"/>
                    <a:pt x="230" y="426"/>
                    <a:pt x="217" y="423"/>
                  </a:cubicBezTo>
                  <a:cubicBezTo>
                    <a:pt x="126" y="406"/>
                    <a:pt x="60" y="330"/>
                    <a:pt x="60" y="242"/>
                  </a:cubicBezTo>
                  <a:cubicBezTo>
                    <a:pt x="60" y="140"/>
                    <a:pt x="148" y="57"/>
                    <a:pt x="256" y="57"/>
                  </a:cubicBezTo>
                  <a:cubicBezTo>
                    <a:pt x="318" y="57"/>
                    <a:pt x="375" y="84"/>
                    <a:pt x="412" y="132"/>
                  </a:cubicBezTo>
                  <a:cubicBezTo>
                    <a:pt x="418" y="139"/>
                    <a:pt x="427" y="144"/>
                    <a:pt x="436" y="144"/>
                  </a:cubicBezTo>
                  <a:cubicBezTo>
                    <a:pt x="446" y="144"/>
                    <a:pt x="455" y="139"/>
                    <a:pt x="461" y="132"/>
                  </a:cubicBezTo>
                  <a:cubicBezTo>
                    <a:pt x="498" y="84"/>
                    <a:pt x="555" y="57"/>
                    <a:pt x="617" y="57"/>
                  </a:cubicBezTo>
                  <a:cubicBezTo>
                    <a:pt x="679" y="57"/>
                    <a:pt x="736" y="84"/>
                    <a:pt x="773" y="132"/>
                  </a:cubicBezTo>
                  <a:cubicBezTo>
                    <a:pt x="779" y="139"/>
                    <a:pt x="788" y="144"/>
                    <a:pt x="797" y="144"/>
                  </a:cubicBezTo>
                  <a:cubicBezTo>
                    <a:pt x="807" y="144"/>
                    <a:pt x="816" y="139"/>
                    <a:pt x="821" y="132"/>
                  </a:cubicBezTo>
                  <a:cubicBezTo>
                    <a:pt x="859" y="84"/>
                    <a:pt x="916" y="57"/>
                    <a:pt x="978" y="57"/>
                  </a:cubicBezTo>
                  <a:cubicBezTo>
                    <a:pt x="1086" y="57"/>
                    <a:pt x="1173" y="140"/>
                    <a:pt x="1173" y="242"/>
                  </a:cubicBezTo>
                  <a:cubicBezTo>
                    <a:pt x="1173" y="330"/>
                    <a:pt x="1107" y="406"/>
                    <a:pt x="1017" y="423"/>
                  </a:cubicBezTo>
                  <a:cubicBezTo>
                    <a:pt x="1003" y="426"/>
                    <a:pt x="993" y="437"/>
                    <a:pt x="993" y="450"/>
                  </a:cubicBezTo>
                  <a:cubicBezTo>
                    <a:pt x="983" y="475"/>
                    <a:pt x="948" y="580"/>
                    <a:pt x="948" y="771"/>
                  </a:cubicBezTo>
                  <a:moveTo>
                    <a:pt x="809" y="1041"/>
                  </a:moveTo>
                  <a:lnTo>
                    <a:pt x="253" y="1041"/>
                  </a:lnTo>
                  <a:cubicBezTo>
                    <a:pt x="261" y="1016"/>
                    <a:pt x="270" y="979"/>
                    <a:pt x="277" y="927"/>
                  </a:cubicBezTo>
                  <a:lnTo>
                    <a:pt x="942" y="927"/>
                  </a:lnTo>
                  <a:cubicBezTo>
                    <a:pt x="946" y="942"/>
                    <a:pt x="953" y="956"/>
                    <a:pt x="963" y="967"/>
                  </a:cubicBezTo>
                  <a:cubicBezTo>
                    <a:pt x="907" y="981"/>
                    <a:pt x="854" y="1006"/>
                    <a:pt x="809" y="1041"/>
                  </a:cubicBezTo>
                  <a:moveTo>
                    <a:pt x="1510" y="1400"/>
                  </a:moveTo>
                  <a:lnTo>
                    <a:pt x="1450" y="1400"/>
                  </a:lnTo>
                  <a:lnTo>
                    <a:pt x="1450" y="1326"/>
                  </a:lnTo>
                  <a:cubicBezTo>
                    <a:pt x="1450" y="1153"/>
                    <a:pt x="1324" y="1008"/>
                    <a:pt x="1155" y="967"/>
                  </a:cubicBezTo>
                  <a:cubicBezTo>
                    <a:pt x="1170" y="948"/>
                    <a:pt x="1179" y="925"/>
                    <a:pt x="1179" y="899"/>
                  </a:cubicBezTo>
                  <a:cubicBezTo>
                    <a:pt x="1179" y="836"/>
                    <a:pt x="1125" y="785"/>
                    <a:pt x="1059" y="785"/>
                  </a:cubicBezTo>
                  <a:cubicBezTo>
                    <a:pt x="1041" y="785"/>
                    <a:pt x="1024" y="789"/>
                    <a:pt x="1008" y="796"/>
                  </a:cubicBezTo>
                  <a:cubicBezTo>
                    <a:pt x="1008" y="788"/>
                    <a:pt x="1008" y="779"/>
                    <a:pt x="1008" y="771"/>
                  </a:cubicBezTo>
                  <a:cubicBezTo>
                    <a:pt x="1008" y="601"/>
                    <a:pt x="1038" y="503"/>
                    <a:pt x="1047" y="475"/>
                  </a:cubicBezTo>
                  <a:cubicBezTo>
                    <a:pt x="1156" y="445"/>
                    <a:pt x="1233" y="350"/>
                    <a:pt x="1233" y="242"/>
                  </a:cubicBezTo>
                  <a:cubicBezTo>
                    <a:pt x="1233" y="109"/>
                    <a:pt x="1119" y="0"/>
                    <a:pt x="978" y="0"/>
                  </a:cubicBezTo>
                  <a:cubicBezTo>
                    <a:pt x="909" y="0"/>
                    <a:pt x="845" y="26"/>
                    <a:pt x="797" y="72"/>
                  </a:cubicBezTo>
                  <a:cubicBezTo>
                    <a:pt x="750" y="26"/>
                    <a:pt x="686" y="0"/>
                    <a:pt x="617" y="0"/>
                  </a:cubicBezTo>
                  <a:cubicBezTo>
                    <a:pt x="548" y="0"/>
                    <a:pt x="484" y="26"/>
                    <a:pt x="436" y="72"/>
                  </a:cubicBezTo>
                  <a:cubicBezTo>
                    <a:pt x="389" y="26"/>
                    <a:pt x="325" y="0"/>
                    <a:pt x="256" y="0"/>
                  </a:cubicBezTo>
                  <a:cubicBezTo>
                    <a:pt x="115" y="0"/>
                    <a:pt x="0" y="109"/>
                    <a:pt x="0" y="242"/>
                  </a:cubicBezTo>
                  <a:cubicBezTo>
                    <a:pt x="0" y="350"/>
                    <a:pt x="77" y="445"/>
                    <a:pt x="186" y="475"/>
                  </a:cubicBezTo>
                  <a:cubicBezTo>
                    <a:pt x="196" y="503"/>
                    <a:pt x="226" y="601"/>
                    <a:pt x="226" y="771"/>
                  </a:cubicBezTo>
                  <a:cubicBezTo>
                    <a:pt x="226" y="973"/>
                    <a:pt x="184" y="1056"/>
                    <a:pt x="184" y="1057"/>
                  </a:cubicBezTo>
                  <a:cubicBezTo>
                    <a:pt x="179" y="1066"/>
                    <a:pt x="180" y="1076"/>
                    <a:pt x="185" y="1085"/>
                  </a:cubicBezTo>
                  <a:cubicBezTo>
                    <a:pt x="191" y="1093"/>
                    <a:pt x="200" y="1098"/>
                    <a:pt x="211" y="1098"/>
                  </a:cubicBezTo>
                  <a:lnTo>
                    <a:pt x="751" y="1098"/>
                  </a:lnTo>
                  <a:cubicBezTo>
                    <a:pt x="698" y="1163"/>
                    <a:pt x="668" y="1243"/>
                    <a:pt x="668" y="1326"/>
                  </a:cubicBezTo>
                  <a:lnTo>
                    <a:pt x="668" y="1400"/>
                  </a:lnTo>
                  <a:lnTo>
                    <a:pt x="608" y="1400"/>
                  </a:lnTo>
                  <a:cubicBezTo>
                    <a:pt x="591" y="1400"/>
                    <a:pt x="578" y="1412"/>
                    <a:pt x="578" y="1428"/>
                  </a:cubicBezTo>
                  <a:cubicBezTo>
                    <a:pt x="578" y="1444"/>
                    <a:pt x="591" y="1457"/>
                    <a:pt x="608" y="1457"/>
                  </a:cubicBezTo>
                  <a:lnTo>
                    <a:pt x="924" y="1457"/>
                  </a:lnTo>
                  <a:cubicBezTo>
                    <a:pt x="940" y="1457"/>
                    <a:pt x="954" y="1444"/>
                    <a:pt x="954" y="1428"/>
                  </a:cubicBezTo>
                  <a:cubicBezTo>
                    <a:pt x="954" y="1412"/>
                    <a:pt x="940" y="1400"/>
                    <a:pt x="924" y="1400"/>
                  </a:cubicBezTo>
                  <a:lnTo>
                    <a:pt x="728" y="1400"/>
                  </a:lnTo>
                  <a:lnTo>
                    <a:pt x="728" y="1326"/>
                  </a:lnTo>
                  <a:cubicBezTo>
                    <a:pt x="728" y="1153"/>
                    <a:pt x="876" y="1013"/>
                    <a:pt x="1059" y="1013"/>
                  </a:cubicBezTo>
                  <a:cubicBezTo>
                    <a:pt x="1241" y="1013"/>
                    <a:pt x="1390" y="1153"/>
                    <a:pt x="1390" y="1326"/>
                  </a:cubicBezTo>
                  <a:lnTo>
                    <a:pt x="1390" y="1400"/>
                  </a:lnTo>
                  <a:lnTo>
                    <a:pt x="1194" y="1400"/>
                  </a:lnTo>
                  <a:cubicBezTo>
                    <a:pt x="1178" y="1400"/>
                    <a:pt x="1164" y="1412"/>
                    <a:pt x="1164" y="1428"/>
                  </a:cubicBezTo>
                  <a:cubicBezTo>
                    <a:pt x="1164" y="1444"/>
                    <a:pt x="1178" y="1457"/>
                    <a:pt x="1194" y="1457"/>
                  </a:cubicBezTo>
                  <a:lnTo>
                    <a:pt x="1510" y="1457"/>
                  </a:lnTo>
                  <a:cubicBezTo>
                    <a:pt x="1527" y="1457"/>
                    <a:pt x="1540" y="1444"/>
                    <a:pt x="1540" y="1428"/>
                  </a:cubicBezTo>
                  <a:cubicBezTo>
                    <a:pt x="1540" y="1412"/>
                    <a:pt x="1527" y="1400"/>
                    <a:pt x="1510" y="1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/>
          <p:nvPr/>
        </p:nvSpPr>
        <p:spPr>
          <a:xfrm rot="5400000">
            <a:off x="628544" y="228662"/>
            <a:ext cx="527700" cy="1499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0" y="714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u="sng" dirty="0" smtClean="0"/>
              <a:t>Q</a:t>
            </a:r>
            <a:r>
              <a:rPr lang="en-US" u="sng" dirty="0" smtClean="0"/>
              <a:t>ueries</a:t>
            </a:r>
            <a:endParaRPr b="0" u="sng">
              <a:solidFill>
                <a:schemeClr val="dk2"/>
              </a:solidFill>
            </a:endParaRPr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1"/>
          </p:nvPr>
        </p:nvSpPr>
        <p:spPr>
          <a:xfrm>
            <a:off x="71406" y="1643056"/>
            <a:ext cx="8715436" cy="2714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Join the necessary tables to find the total quantity of each pizza category ordered.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Determine the distribution of orders by hour of the day.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Join relevant tables to find the category-wise distribution of pizzas.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Group the orders by date and calculate the average number of pizzas ordered per day.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Determine the top 3 most ordered pizza types based on revenue.</a:t>
            </a:r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title" idx="5"/>
          </p:nvPr>
        </p:nvSpPr>
        <p:spPr>
          <a:xfrm>
            <a:off x="214282" y="785800"/>
            <a:ext cx="1091400" cy="3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 idx="6"/>
          </p:nvPr>
        </p:nvSpPr>
        <p:spPr>
          <a:xfrm>
            <a:off x="7500958" y="2500312"/>
            <a:ext cx="1088400" cy="3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title" idx="7"/>
          </p:nvPr>
        </p:nvSpPr>
        <p:spPr>
          <a:xfrm>
            <a:off x="7143768" y="785800"/>
            <a:ext cx="1088400" cy="3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ubTitle" idx="9"/>
          </p:nvPr>
        </p:nvSpPr>
        <p:spPr>
          <a:xfrm>
            <a:off x="142844" y="1357304"/>
            <a:ext cx="38166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 smtClean="0"/>
              <a:t>Intermediate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214282" y="142858"/>
            <a:ext cx="87154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GB" sz="1300" dirty="0" smtClean="0"/>
              <a:t>Join the necessary tables to find the total quantity of each pizza category ordered.</a:t>
            </a:r>
            <a:endParaRPr sz="130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785800"/>
            <a:ext cx="4643470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1285866"/>
            <a:ext cx="280670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214282" y="142858"/>
            <a:ext cx="87154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GB" sz="2000" dirty="0" smtClean="0"/>
              <a:t>Determine the distribution of orders by hour of the day.</a:t>
            </a:r>
            <a:endParaRPr sz="2000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357304"/>
            <a:ext cx="4419600" cy="13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49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1142990"/>
            <a:ext cx="2000264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214282" y="142858"/>
            <a:ext cx="87154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GB" sz="1600" dirty="0" smtClean="0"/>
              <a:t>Join relevant tables to find the category-wise distribution of pizzas.</a:t>
            </a:r>
            <a:endParaRPr sz="160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1285866"/>
            <a:ext cx="2609850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0694" y="1285866"/>
            <a:ext cx="1282700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214282" y="142858"/>
            <a:ext cx="87154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GB" sz="1300" dirty="0" smtClean="0"/>
              <a:t>Group the orders by date and calculate the average number of pizzas ordered per day.</a:t>
            </a:r>
            <a:endParaRPr sz="1300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214428"/>
            <a:ext cx="474980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2000246"/>
            <a:ext cx="27686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214282" y="142858"/>
            <a:ext cx="87154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GB" sz="1600" dirty="0" smtClean="0"/>
              <a:t>Determine the top 3 most ordered pizza types based on revenue.</a:t>
            </a:r>
            <a:br>
              <a:rPr lang="en-GB" sz="1600" dirty="0" smtClean="0"/>
            </a:br>
            <a:endParaRPr sz="160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000114"/>
            <a:ext cx="4445000" cy="244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80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1643056"/>
            <a:ext cx="2787650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4"/>
          <p:cNvSpPr/>
          <p:nvPr/>
        </p:nvSpPr>
        <p:spPr>
          <a:xfrm rot="5400000">
            <a:off x="2707825" y="-1939850"/>
            <a:ext cx="1471200" cy="6886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3" name="Google Shape;543;p44"/>
          <p:cNvSpPr txBox="1">
            <a:spLocks noGrp="1"/>
          </p:cNvSpPr>
          <p:nvPr>
            <p:ph type="title"/>
          </p:nvPr>
        </p:nvSpPr>
        <p:spPr>
          <a:xfrm>
            <a:off x="713225" y="1084650"/>
            <a:ext cx="5692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smtClean="0"/>
              <a:t>Advanced Queries</a:t>
            </a:r>
            <a:endParaRPr sz="3600"/>
          </a:p>
        </p:txBody>
      </p:sp>
      <p:sp>
        <p:nvSpPr>
          <p:cNvPr id="545" name="Google Shape;545;p44"/>
          <p:cNvSpPr/>
          <p:nvPr/>
        </p:nvSpPr>
        <p:spPr>
          <a:xfrm>
            <a:off x="713225" y="3809950"/>
            <a:ext cx="1014900" cy="10146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6" name="Google Shape;546;p44"/>
          <p:cNvGrpSpPr/>
          <p:nvPr/>
        </p:nvGrpSpPr>
        <p:grpSpPr>
          <a:xfrm>
            <a:off x="1025475" y="4092575"/>
            <a:ext cx="390391" cy="449332"/>
            <a:chOff x="6470725" y="1174063"/>
            <a:chExt cx="390391" cy="449332"/>
          </a:xfrm>
        </p:grpSpPr>
        <p:sp>
          <p:nvSpPr>
            <p:cNvPr id="547" name="Google Shape;547;p44"/>
            <p:cNvSpPr/>
            <p:nvPr/>
          </p:nvSpPr>
          <p:spPr>
            <a:xfrm>
              <a:off x="6497557" y="1416461"/>
              <a:ext cx="70766" cy="96219"/>
            </a:xfrm>
            <a:custGeom>
              <a:avLst/>
              <a:gdLst/>
              <a:ahLst/>
              <a:cxnLst/>
              <a:rect l="l" t="t" r="r" b="b"/>
              <a:pathLst>
                <a:path w="240" h="312" extrusionOk="0">
                  <a:moveTo>
                    <a:pt x="180" y="256"/>
                  </a:moveTo>
                  <a:lnTo>
                    <a:pt x="138" y="256"/>
                  </a:lnTo>
                  <a:lnTo>
                    <a:pt x="66" y="119"/>
                  </a:lnTo>
                  <a:lnTo>
                    <a:pt x="132" y="56"/>
                  </a:lnTo>
                  <a:lnTo>
                    <a:pt x="180" y="56"/>
                  </a:lnTo>
                  <a:lnTo>
                    <a:pt x="180" y="256"/>
                  </a:lnTo>
                  <a:moveTo>
                    <a:pt x="120" y="0"/>
                  </a:moveTo>
                  <a:cubicBezTo>
                    <a:pt x="112" y="0"/>
                    <a:pt x="104" y="3"/>
                    <a:pt x="99" y="8"/>
                  </a:cubicBezTo>
                  <a:lnTo>
                    <a:pt x="8" y="93"/>
                  </a:lnTo>
                  <a:cubicBezTo>
                    <a:pt x="-1" y="102"/>
                    <a:pt x="-3" y="115"/>
                    <a:pt x="3" y="126"/>
                  </a:cubicBezTo>
                  <a:lnTo>
                    <a:pt x="93" y="297"/>
                  </a:lnTo>
                  <a:cubicBezTo>
                    <a:pt x="98" y="306"/>
                    <a:pt x="109" y="312"/>
                    <a:pt x="120" y="312"/>
                  </a:cubicBezTo>
                  <a:lnTo>
                    <a:pt x="210" y="312"/>
                  </a:lnTo>
                  <a:cubicBezTo>
                    <a:pt x="227" y="312"/>
                    <a:pt x="240" y="300"/>
                    <a:pt x="240" y="284"/>
                  </a:cubicBezTo>
                  <a:lnTo>
                    <a:pt x="240" y="28"/>
                  </a:lnTo>
                  <a:cubicBezTo>
                    <a:pt x="240" y="12"/>
                    <a:pt x="227" y="0"/>
                    <a:pt x="210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6630242" y="1553080"/>
              <a:ext cx="97893" cy="70314"/>
            </a:xfrm>
            <a:custGeom>
              <a:avLst/>
              <a:gdLst/>
              <a:ahLst/>
              <a:cxnLst/>
              <a:rect l="l" t="t" r="r" b="b"/>
              <a:pathLst>
                <a:path w="332" h="228" extrusionOk="0">
                  <a:moveTo>
                    <a:pt x="61" y="57"/>
                  </a:moveTo>
                  <a:lnTo>
                    <a:pt x="199" y="57"/>
                  </a:lnTo>
                  <a:lnTo>
                    <a:pt x="271" y="126"/>
                  </a:lnTo>
                  <a:lnTo>
                    <a:pt x="271" y="160"/>
                  </a:lnTo>
                  <a:lnTo>
                    <a:pt x="61" y="94"/>
                  </a:lnTo>
                  <a:lnTo>
                    <a:pt x="61" y="57"/>
                  </a:lnTo>
                  <a:moveTo>
                    <a:pt x="21" y="141"/>
                  </a:moveTo>
                  <a:lnTo>
                    <a:pt x="292" y="226"/>
                  </a:lnTo>
                  <a:cubicBezTo>
                    <a:pt x="301" y="229"/>
                    <a:pt x="311" y="228"/>
                    <a:pt x="319" y="222"/>
                  </a:cubicBezTo>
                  <a:cubicBezTo>
                    <a:pt x="327" y="217"/>
                    <a:pt x="332" y="209"/>
                    <a:pt x="332" y="199"/>
                  </a:cubicBezTo>
                  <a:lnTo>
                    <a:pt x="332" y="114"/>
                  </a:lnTo>
                  <a:cubicBezTo>
                    <a:pt x="332" y="106"/>
                    <a:pt x="328" y="99"/>
                    <a:pt x="323" y="94"/>
                  </a:cubicBezTo>
                  <a:lnTo>
                    <a:pt x="233" y="9"/>
                  </a:lnTo>
                  <a:cubicBezTo>
                    <a:pt x="227" y="3"/>
                    <a:pt x="219" y="0"/>
                    <a:pt x="211" y="0"/>
                  </a:cubicBez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30"/>
                    <a:pt x="1" y="32"/>
                    <a:pt x="1" y="33"/>
                  </a:cubicBezTo>
                  <a:lnTo>
                    <a:pt x="1" y="114"/>
                  </a:lnTo>
                  <a:cubicBezTo>
                    <a:pt x="1" y="126"/>
                    <a:pt x="9" y="137"/>
                    <a:pt x="21" y="1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7075" rIns="90000" bIns="37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6617269" y="1371436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7"/>
                    <a:pt x="30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4"/>
            <p:cNvSpPr/>
            <p:nvPr/>
          </p:nvSpPr>
          <p:spPr>
            <a:xfrm>
              <a:off x="6470725" y="1174063"/>
              <a:ext cx="390391" cy="386111"/>
            </a:xfrm>
            <a:custGeom>
              <a:avLst/>
              <a:gdLst/>
              <a:ahLst/>
              <a:cxnLst/>
              <a:rect l="l" t="t" r="r" b="b"/>
              <a:pathLst>
                <a:path w="1324" h="1252" extrusionOk="0">
                  <a:moveTo>
                    <a:pt x="692" y="370"/>
                  </a:moveTo>
                  <a:lnTo>
                    <a:pt x="692" y="297"/>
                  </a:lnTo>
                  <a:lnTo>
                    <a:pt x="774" y="220"/>
                  </a:lnTo>
                  <a:cubicBezTo>
                    <a:pt x="779" y="214"/>
                    <a:pt x="782" y="207"/>
                    <a:pt x="782" y="200"/>
                  </a:cubicBezTo>
                  <a:lnTo>
                    <a:pt x="782" y="114"/>
                  </a:lnTo>
                  <a:cubicBezTo>
                    <a:pt x="782" y="99"/>
                    <a:pt x="769" y="86"/>
                    <a:pt x="752" y="86"/>
                  </a:cubicBezTo>
                  <a:lnTo>
                    <a:pt x="602" y="86"/>
                  </a:lnTo>
                  <a:lnTo>
                    <a:pt x="602" y="29"/>
                  </a:lnTo>
                  <a:cubicBezTo>
                    <a:pt x="602" y="19"/>
                    <a:pt x="597" y="10"/>
                    <a:pt x="588" y="5"/>
                  </a:cubicBezTo>
                  <a:cubicBezTo>
                    <a:pt x="579" y="0"/>
                    <a:pt x="568" y="-1"/>
                    <a:pt x="558" y="3"/>
                  </a:cubicBezTo>
                  <a:lnTo>
                    <a:pt x="378" y="89"/>
                  </a:lnTo>
                  <a:cubicBezTo>
                    <a:pt x="375" y="90"/>
                    <a:pt x="372" y="92"/>
                    <a:pt x="370" y="94"/>
                  </a:cubicBezTo>
                  <a:lnTo>
                    <a:pt x="301" y="159"/>
                  </a:lnTo>
                  <a:lnTo>
                    <a:pt x="232" y="94"/>
                  </a:lnTo>
                  <a:cubicBezTo>
                    <a:pt x="223" y="85"/>
                    <a:pt x="209" y="83"/>
                    <a:pt x="198" y="89"/>
                  </a:cubicBezTo>
                  <a:lnTo>
                    <a:pt x="17" y="174"/>
                  </a:lnTo>
                  <a:cubicBezTo>
                    <a:pt x="8" y="178"/>
                    <a:pt x="2" y="186"/>
                    <a:pt x="1" y="195"/>
                  </a:cubicBezTo>
                  <a:cubicBezTo>
                    <a:pt x="-1" y="204"/>
                    <a:pt x="2" y="213"/>
                    <a:pt x="9" y="220"/>
                  </a:cubicBezTo>
                  <a:lnTo>
                    <a:pt x="78" y="285"/>
                  </a:lnTo>
                  <a:lnTo>
                    <a:pt x="9" y="350"/>
                  </a:lnTo>
                  <a:cubicBezTo>
                    <a:pt x="-3" y="361"/>
                    <a:pt x="-3" y="379"/>
                    <a:pt x="9" y="390"/>
                  </a:cubicBezTo>
                  <a:lnTo>
                    <a:pt x="99" y="476"/>
                  </a:lnTo>
                  <a:cubicBezTo>
                    <a:pt x="109" y="484"/>
                    <a:pt x="123" y="487"/>
                    <a:pt x="134" y="481"/>
                  </a:cubicBezTo>
                  <a:lnTo>
                    <a:pt x="295" y="405"/>
                  </a:lnTo>
                  <a:lnTo>
                    <a:pt x="361" y="467"/>
                  </a:lnTo>
                  <a:lnTo>
                    <a:pt x="361" y="541"/>
                  </a:lnTo>
                  <a:cubicBezTo>
                    <a:pt x="361" y="548"/>
                    <a:pt x="364" y="556"/>
                    <a:pt x="370" y="561"/>
                  </a:cubicBezTo>
                  <a:lnTo>
                    <a:pt x="410" y="599"/>
                  </a:lnTo>
                  <a:cubicBezTo>
                    <a:pt x="422" y="610"/>
                    <a:pt x="441" y="610"/>
                    <a:pt x="452" y="599"/>
                  </a:cubicBezTo>
                  <a:cubicBezTo>
                    <a:pt x="464" y="587"/>
                    <a:pt x="464" y="569"/>
                    <a:pt x="452" y="558"/>
                  </a:cubicBezTo>
                  <a:lnTo>
                    <a:pt x="421" y="529"/>
                  </a:lnTo>
                  <a:lnTo>
                    <a:pt x="421" y="456"/>
                  </a:lnTo>
                  <a:cubicBezTo>
                    <a:pt x="421" y="448"/>
                    <a:pt x="418" y="441"/>
                    <a:pt x="413" y="435"/>
                  </a:cubicBezTo>
                  <a:lnTo>
                    <a:pt x="322" y="350"/>
                  </a:lnTo>
                  <a:cubicBezTo>
                    <a:pt x="313" y="341"/>
                    <a:pt x="299" y="339"/>
                    <a:pt x="288" y="345"/>
                  </a:cubicBezTo>
                  <a:lnTo>
                    <a:pt x="127" y="421"/>
                  </a:lnTo>
                  <a:lnTo>
                    <a:pt x="73" y="370"/>
                  </a:lnTo>
                  <a:lnTo>
                    <a:pt x="142" y="305"/>
                  </a:lnTo>
                  <a:cubicBezTo>
                    <a:pt x="154" y="294"/>
                    <a:pt x="154" y="276"/>
                    <a:pt x="142" y="265"/>
                  </a:cubicBezTo>
                  <a:lnTo>
                    <a:pt x="81" y="207"/>
                  </a:lnTo>
                  <a:lnTo>
                    <a:pt x="205" y="149"/>
                  </a:lnTo>
                  <a:lnTo>
                    <a:pt x="280" y="220"/>
                  </a:lnTo>
                  <a:cubicBezTo>
                    <a:pt x="292" y="231"/>
                    <a:pt x="311" y="231"/>
                    <a:pt x="322" y="220"/>
                  </a:cubicBezTo>
                  <a:lnTo>
                    <a:pt x="409" y="138"/>
                  </a:lnTo>
                  <a:lnTo>
                    <a:pt x="542" y="75"/>
                  </a:lnTo>
                  <a:lnTo>
                    <a:pt x="542" y="114"/>
                  </a:lnTo>
                  <a:cubicBezTo>
                    <a:pt x="542" y="130"/>
                    <a:pt x="555" y="143"/>
                    <a:pt x="572" y="143"/>
                  </a:cubicBezTo>
                  <a:lnTo>
                    <a:pt x="722" y="143"/>
                  </a:lnTo>
                  <a:lnTo>
                    <a:pt x="722" y="188"/>
                  </a:lnTo>
                  <a:lnTo>
                    <a:pt x="641" y="265"/>
                  </a:lnTo>
                  <a:cubicBezTo>
                    <a:pt x="635" y="270"/>
                    <a:pt x="632" y="277"/>
                    <a:pt x="632" y="285"/>
                  </a:cubicBezTo>
                  <a:lnTo>
                    <a:pt x="632" y="342"/>
                  </a:lnTo>
                  <a:lnTo>
                    <a:pt x="572" y="342"/>
                  </a:lnTo>
                  <a:cubicBezTo>
                    <a:pt x="555" y="342"/>
                    <a:pt x="542" y="355"/>
                    <a:pt x="542" y="370"/>
                  </a:cubicBezTo>
                  <a:cubicBezTo>
                    <a:pt x="542" y="457"/>
                    <a:pt x="676" y="534"/>
                    <a:pt x="724" y="559"/>
                  </a:cubicBezTo>
                  <a:cubicBezTo>
                    <a:pt x="743" y="651"/>
                    <a:pt x="900" y="728"/>
                    <a:pt x="919" y="737"/>
                  </a:cubicBezTo>
                  <a:cubicBezTo>
                    <a:pt x="923" y="739"/>
                    <a:pt x="928" y="740"/>
                    <a:pt x="933" y="740"/>
                  </a:cubicBezTo>
                  <a:lnTo>
                    <a:pt x="993" y="740"/>
                  </a:lnTo>
                  <a:lnTo>
                    <a:pt x="993" y="797"/>
                  </a:lnTo>
                  <a:cubicBezTo>
                    <a:pt x="993" y="809"/>
                    <a:pt x="1001" y="820"/>
                    <a:pt x="1014" y="824"/>
                  </a:cubicBezTo>
                  <a:lnTo>
                    <a:pt x="1215" y="887"/>
                  </a:lnTo>
                  <a:lnTo>
                    <a:pt x="1100" y="942"/>
                  </a:lnTo>
                  <a:cubicBezTo>
                    <a:pt x="1091" y="946"/>
                    <a:pt x="1085" y="954"/>
                    <a:pt x="1084" y="963"/>
                  </a:cubicBezTo>
                  <a:cubicBezTo>
                    <a:pt x="1082" y="972"/>
                    <a:pt x="1085" y="981"/>
                    <a:pt x="1092" y="988"/>
                  </a:cubicBezTo>
                  <a:lnTo>
                    <a:pt x="1167" y="1058"/>
                  </a:lnTo>
                  <a:lnTo>
                    <a:pt x="1095" y="1195"/>
                  </a:lnTo>
                  <a:lnTo>
                    <a:pt x="1005" y="1195"/>
                  </a:lnTo>
                  <a:lnTo>
                    <a:pt x="1044" y="1158"/>
                  </a:lnTo>
                  <a:cubicBezTo>
                    <a:pt x="1056" y="1147"/>
                    <a:pt x="1056" y="1129"/>
                    <a:pt x="1044" y="1118"/>
                  </a:cubicBezTo>
                  <a:lnTo>
                    <a:pt x="963" y="1041"/>
                  </a:lnTo>
                  <a:lnTo>
                    <a:pt x="963" y="882"/>
                  </a:lnTo>
                  <a:cubicBezTo>
                    <a:pt x="963" y="867"/>
                    <a:pt x="949" y="854"/>
                    <a:pt x="933" y="854"/>
                  </a:cubicBezTo>
                  <a:lnTo>
                    <a:pt x="855" y="854"/>
                  </a:lnTo>
                  <a:lnTo>
                    <a:pt x="774" y="777"/>
                  </a:lnTo>
                  <a:cubicBezTo>
                    <a:pt x="768" y="771"/>
                    <a:pt x="760" y="768"/>
                    <a:pt x="752" y="768"/>
                  </a:cubicBezTo>
                  <a:lnTo>
                    <a:pt x="675" y="768"/>
                  </a:lnTo>
                  <a:lnTo>
                    <a:pt x="644" y="739"/>
                  </a:lnTo>
                  <a:cubicBezTo>
                    <a:pt x="632" y="728"/>
                    <a:pt x="613" y="728"/>
                    <a:pt x="601" y="739"/>
                  </a:cubicBezTo>
                  <a:cubicBezTo>
                    <a:pt x="589" y="750"/>
                    <a:pt x="589" y="768"/>
                    <a:pt x="601" y="780"/>
                  </a:cubicBezTo>
                  <a:lnTo>
                    <a:pt x="641" y="817"/>
                  </a:lnTo>
                  <a:cubicBezTo>
                    <a:pt x="646" y="822"/>
                    <a:pt x="654" y="825"/>
                    <a:pt x="662" y="825"/>
                  </a:cubicBezTo>
                  <a:lnTo>
                    <a:pt x="740" y="825"/>
                  </a:lnTo>
                  <a:lnTo>
                    <a:pt x="821" y="902"/>
                  </a:lnTo>
                  <a:cubicBezTo>
                    <a:pt x="827" y="908"/>
                    <a:pt x="835" y="911"/>
                    <a:pt x="843" y="911"/>
                  </a:cubicBezTo>
                  <a:lnTo>
                    <a:pt x="903" y="911"/>
                  </a:lnTo>
                  <a:lnTo>
                    <a:pt x="903" y="1053"/>
                  </a:lnTo>
                  <a:cubicBezTo>
                    <a:pt x="903" y="1060"/>
                    <a:pt x="906" y="1068"/>
                    <a:pt x="912" y="1073"/>
                  </a:cubicBezTo>
                  <a:lnTo>
                    <a:pt x="980" y="1138"/>
                  </a:lnTo>
                  <a:lnTo>
                    <a:pt x="912" y="1203"/>
                  </a:lnTo>
                  <a:cubicBezTo>
                    <a:pt x="903" y="1212"/>
                    <a:pt x="900" y="1224"/>
                    <a:pt x="905" y="1234"/>
                  </a:cubicBezTo>
                  <a:cubicBezTo>
                    <a:pt x="910" y="1245"/>
                    <a:pt x="921" y="1252"/>
                    <a:pt x="933" y="1252"/>
                  </a:cubicBezTo>
                  <a:lnTo>
                    <a:pt x="1113" y="1252"/>
                  </a:lnTo>
                  <a:cubicBezTo>
                    <a:pt x="1125" y="1252"/>
                    <a:pt x="1135" y="1246"/>
                    <a:pt x="1140" y="1236"/>
                  </a:cubicBezTo>
                  <a:lnTo>
                    <a:pt x="1230" y="1066"/>
                  </a:lnTo>
                  <a:cubicBezTo>
                    <a:pt x="1236" y="1055"/>
                    <a:pt x="1234" y="1041"/>
                    <a:pt x="1225" y="1033"/>
                  </a:cubicBezTo>
                  <a:lnTo>
                    <a:pt x="1164" y="975"/>
                  </a:lnTo>
                  <a:lnTo>
                    <a:pt x="1307" y="908"/>
                  </a:lnTo>
                  <a:cubicBezTo>
                    <a:pt x="1318" y="903"/>
                    <a:pt x="1325" y="892"/>
                    <a:pt x="1324" y="880"/>
                  </a:cubicBezTo>
                  <a:cubicBezTo>
                    <a:pt x="1323" y="869"/>
                    <a:pt x="1315" y="859"/>
                    <a:pt x="1303" y="855"/>
                  </a:cubicBezTo>
                  <a:lnTo>
                    <a:pt x="1053" y="776"/>
                  </a:lnTo>
                  <a:lnTo>
                    <a:pt x="1053" y="712"/>
                  </a:lnTo>
                  <a:cubicBezTo>
                    <a:pt x="1053" y="696"/>
                    <a:pt x="1040" y="683"/>
                    <a:pt x="1023" y="683"/>
                  </a:cubicBezTo>
                  <a:lnTo>
                    <a:pt x="940" y="683"/>
                  </a:lnTo>
                  <a:cubicBezTo>
                    <a:pt x="885" y="656"/>
                    <a:pt x="782" y="590"/>
                    <a:pt x="782" y="541"/>
                  </a:cubicBezTo>
                  <a:cubicBezTo>
                    <a:pt x="782" y="530"/>
                    <a:pt x="776" y="520"/>
                    <a:pt x="766" y="515"/>
                  </a:cubicBezTo>
                  <a:cubicBezTo>
                    <a:pt x="722" y="495"/>
                    <a:pt x="639" y="444"/>
                    <a:pt x="611" y="399"/>
                  </a:cubicBezTo>
                  <a:lnTo>
                    <a:pt x="662" y="399"/>
                  </a:lnTo>
                  <a:cubicBezTo>
                    <a:pt x="679" y="399"/>
                    <a:pt x="692" y="386"/>
                    <a:pt x="692" y="3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1" name="Google Shape;5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755277" y="838475"/>
            <a:ext cx="6353849" cy="411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/>
          <p:nvPr/>
        </p:nvSpPr>
        <p:spPr>
          <a:xfrm rot="5400000">
            <a:off x="557106" y="228662"/>
            <a:ext cx="527700" cy="1499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0" y="714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u="sng" dirty="0" smtClean="0"/>
              <a:t>Q</a:t>
            </a:r>
            <a:r>
              <a:rPr lang="en-US" u="sng" dirty="0" smtClean="0"/>
              <a:t>ueries</a:t>
            </a:r>
            <a:endParaRPr b="0" u="sng">
              <a:solidFill>
                <a:schemeClr val="dk2"/>
              </a:solidFill>
            </a:endParaRPr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1"/>
          </p:nvPr>
        </p:nvSpPr>
        <p:spPr>
          <a:xfrm>
            <a:off x="142844" y="1643056"/>
            <a:ext cx="8643998" cy="2000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Calculate the percentage contribution of each pizza type to total revenue.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Analyze the cumulative revenue generated over time.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Determine the top 3 most ordered pizza types based on revenue for each pizza category.</a:t>
            </a:r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title" idx="5"/>
          </p:nvPr>
        </p:nvSpPr>
        <p:spPr>
          <a:xfrm>
            <a:off x="214282" y="785800"/>
            <a:ext cx="1091400" cy="3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 idx="6"/>
          </p:nvPr>
        </p:nvSpPr>
        <p:spPr>
          <a:xfrm>
            <a:off x="7500958" y="2500312"/>
            <a:ext cx="1088400" cy="3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ubTitle" idx="9"/>
          </p:nvPr>
        </p:nvSpPr>
        <p:spPr>
          <a:xfrm>
            <a:off x="142844" y="1357304"/>
            <a:ext cx="38166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 smtClean="0"/>
              <a:t>Advanced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ctrTitle"/>
          </p:nvPr>
        </p:nvSpPr>
        <p:spPr>
          <a:xfrm>
            <a:off x="865150" y="1992700"/>
            <a:ext cx="4597500" cy="14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smtClean="0">
                <a:latin typeface="Dela Gothic One" charset="-128"/>
                <a:ea typeface="Dela Gothic One" charset="-128"/>
              </a:rPr>
              <a:t>PIZZA DATASET ANALSIS  USING MY SQL</a:t>
            </a:r>
            <a:endParaRPr sz="2800">
              <a:latin typeface="Dela Gothic One" charset="-128"/>
              <a:ea typeface="Dela Gothic One" charset="-128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075" y="-717025"/>
            <a:ext cx="4117400" cy="7194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/>
          <p:nvPr/>
        </p:nvSpPr>
        <p:spPr>
          <a:xfrm>
            <a:off x="713225" y="539500"/>
            <a:ext cx="1014900" cy="10146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4" name="Google Shape;174;p27"/>
          <p:cNvCxnSpPr/>
          <p:nvPr/>
        </p:nvCxnSpPr>
        <p:spPr>
          <a:xfrm>
            <a:off x="964300" y="3452050"/>
            <a:ext cx="4287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75;p27"/>
          <p:cNvGrpSpPr/>
          <p:nvPr/>
        </p:nvGrpSpPr>
        <p:grpSpPr>
          <a:xfrm>
            <a:off x="993637" y="822289"/>
            <a:ext cx="454081" cy="449023"/>
            <a:chOff x="1652762" y="2654976"/>
            <a:chExt cx="454081" cy="449023"/>
          </a:xfrm>
        </p:grpSpPr>
        <p:sp>
          <p:nvSpPr>
            <p:cNvPr id="176" name="Google Shape;176;p27"/>
            <p:cNvSpPr/>
            <p:nvPr/>
          </p:nvSpPr>
          <p:spPr>
            <a:xfrm>
              <a:off x="1791345" y="2870853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6" y="0"/>
                    <a:pt x="60" y="12"/>
                    <a:pt x="60" y="28"/>
                  </a:cubicBezTo>
                  <a:cubicBezTo>
                    <a:pt x="60" y="44"/>
                    <a:pt x="46" y="57"/>
                    <a:pt x="30" y="57"/>
                  </a:cubicBezTo>
                  <a:cubicBezTo>
                    <a:pt x="13" y="57"/>
                    <a:pt x="0" y="44"/>
                    <a:pt x="0" y="28"/>
                  </a:cubicBezTo>
                  <a:cubicBezTo>
                    <a:pt x="0" y="12"/>
                    <a:pt x="1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1764513" y="2976016"/>
              <a:ext cx="17986" cy="17579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1" y="0"/>
                  </a:moveTo>
                  <a:cubicBezTo>
                    <a:pt x="47" y="0"/>
                    <a:pt x="61" y="13"/>
                    <a:pt x="61" y="29"/>
                  </a:cubicBezTo>
                  <a:cubicBezTo>
                    <a:pt x="61" y="44"/>
                    <a:pt x="47" y="57"/>
                    <a:pt x="31" y="57"/>
                  </a:cubicBezTo>
                  <a:cubicBezTo>
                    <a:pt x="14" y="57"/>
                    <a:pt x="0" y="44"/>
                    <a:pt x="0" y="29"/>
                  </a:cubicBezTo>
                  <a:cubicBezTo>
                    <a:pt x="0" y="13"/>
                    <a:pt x="14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1924325" y="2870853"/>
              <a:ext cx="70766" cy="70006"/>
            </a:xfrm>
            <a:custGeom>
              <a:avLst/>
              <a:gdLst/>
              <a:ahLst/>
              <a:cxnLst/>
              <a:rect l="l" t="t" r="r" b="b"/>
              <a:pathLst>
                <a:path w="240" h="227" extrusionOk="0">
                  <a:moveTo>
                    <a:pt x="120" y="57"/>
                  </a:moveTo>
                  <a:cubicBezTo>
                    <a:pt x="153" y="57"/>
                    <a:pt x="180" y="82"/>
                    <a:pt x="180" y="114"/>
                  </a:cubicBezTo>
                  <a:cubicBezTo>
                    <a:pt x="180" y="145"/>
                    <a:pt x="153" y="170"/>
                    <a:pt x="120" y="170"/>
                  </a:cubicBezTo>
                  <a:cubicBezTo>
                    <a:pt x="87" y="170"/>
                    <a:pt x="60" y="145"/>
                    <a:pt x="60" y="114"/>
                  </a:cubicBezTo>
                  <a:cubicBezTo>
                    <a:pt x="60" y="82"/>
                    <a:pt x="87" y="57"/>
                    <a:pt x="120" y="57"/>
                  </a:cubicBezTo>
                  <a:moveTo>
                    <a:pt x="120" y="227"/>
                  </a:moveTo>
                  <a:cubicBezTo>
                    <a:pt x="186" y="227"/>
                    <a:pt x="240" y="176"/>
                    <a:pt x="240" y="114"/>
                  </a:cubicBezTo>
                  <a:cubicBezTo>
                    <a:pt x="240" y="51"/>
                    <a:pt x="186" y="0"/>
                    <a:pt x="120" y="0"/>
                  </a:cubicBezTo>
                  <a:cubicBezTo>
                    <a:pt x="54" y="0"/>
                    <a:pt x="0" y="51"/>
                    <a:pt x="0" y="114"/>
                  </a:cubicBezTo>
                  <a:cubicBezTo>
                    <a:pt x="0" y="176"/>
                    <a:pt x="54" y="227"/>
                    <a:pt x="120" y="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1817882" y="2897066"/>
              <a:ext cx="71061" cy="70314"/>
            </a:xfrm>
            <a:custGeom>
              <a:avLst/>
              <a:gdLst/>
              <a:ahLst/>
              <a:cxnLst/>
              <a:rect l="l" t="t" r="r" b="b"/>
              <a:pathLst>
                <a:path w="241" h="228" extrusionOk="0">
                  <a:moveTo>
                    <a:pt x="120" y="57"/>
                  </a:moveTo>
                  <a:cubicBezTo>
                    <a:pt x="153" y="57"/>
                    <a:pt x="180" y="83"/>
                    <a:pt x="180" y="114"/>
                  </a:cubicBezTo>
                  <a:cubicBezTo>
                    <a:pt x="180" y="145"/>
                    <a:pt x="153" y="171"/>
                    <a:pt x="120" y="171"/>
                  </a:cubicBezTo>
                  <a:cubicBezTo>
                    <a:pt x="87" y="171"/>
                    <a:pt x="60" y="145"/>
                    <a:pt x="60" y="114"/>
                  </a:cubicBezTo>
                  <a:cubicBezTo>
                    <a:pt x="60" y="83"/>
                    <a:pt x="87" y="57"/>
                    <a:pt x="120" y="57"/>
                  </a:cubicBezTo>
                  <a:moveTo>
                    <a:pt x="0" y="114"/>
                  </a:moveTo>
                  <a:cubicBezTo>
                    <a:pt x="0" y="177"/>
                    <a:pt x="54" y="228"/>
                    <a:pt x="120" y="228"/>
                  </a:cubicBezTo>
                  <a:cubicBezTo>
                    <a:pt x="187" y="228"/>
                    <a:pt x="241" y="177"/>
                    <a:pt x="241" y="114"/>
                  </a:cubicBezTo>
                  <a:cubicBezTo>
                    <a:pt x="241" y="51"/>
                    <a:pt x="187" y="0"/>
                    <a:pt x="120" y="0"/>
                  </a:cubicBezTo>
                  <a:cubicBezTo>
                    <a:pt x="54" y="0"/>
                    <a:pt x="0" y="51"/>
                    <a:pt x="0" y="1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7075" rIns="90000" bIns="37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1844419" y="2791904"/>
              <a:ext cx="71061" cy="70006"/>
            </a:xfrm>
            <a:custGeom>
              <a:avLst/>
              <a:gdLst/>
              <a:ahLst/>
              <a:cxnLst/>
              <a:rect l="l" t="t" r="r" b="b"/>
              <a:pathLst>
                <a:path w="241" h="227" extrusionOk="0">
                  <a:moveTo>
                    <a:pt x="120" y="57"/>
                  </a:moveTo>
                  <a:cubicBezTo>
                    <a:pt x="154" y="57"/>
                    <a:pt x="181" y="82"/>
                    <a:pt x="181" y="114"/>
                  </a:cubicBezTo>
                  <a:cubicBezTo>
                    <a:pt x="181" y="145"/>
                    <a:pt x="154" y="170"/>
                    <a:pt x="120" y="170"/>
                  </a:cubicBezTo>
                  <a:cubicBezTo>
                    <a:pt x="87" y="170"/>
                    <a:pt x="60" y="145"/>
                    <a:pt x="60" y="114"/>
                  </a:cubicBezTo>
                  <a:cubicBezTo>
                    <a:pt x="60" y="82"/>
                    <a:pt x="87" y="57"/>
                    <a:pt x="120" y="57"/>
                  </a:cubicBezTo>
                  <a:moveTo>
                    <a:pt x="120" y="227"/>
                  </a:moveTo>
                  <a:cubicBezTo>
                    <a:pt x="187" y="227"/>
                    <a:pt x="241" y="176"/>
                    <a:pt x="241" y="114"/>
                  </a:cubicBezTo>
                  <a:cubicBezTo>
                    <a:pt x="241" y="51"/>
                    <a:pt x="187" y="0"/>
                    <a:pt x="120" y="0"/>
                  </a:cubicBezTo>
                  <a:cubicBezTo>
                    <a:pt x="54" y="0"/>
                    <a:pt x="0" y="51"/>
                    <a:pt x="0" y="114"/>
                  </a:cubicBezTo>
                  <a:cubicBezTo>
                    <a:pt x="0" y="176"/>
                    <a:pt x="54" y="227"/>
                    <a:pt x="120" y="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1727361" y="2897066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7" y="0"/>
                    <a:pt x="60" y="13"/>
                    <a:pt x="60" y="29"/>
                  </a:cubicBezTo>
                  <a:cubicBezTo>
                    <a:pt x="60" y="44"/>
                    <a:pt x="47" y="57"/>
                    <a:pt x="30" y="57"/>
                  </a:cubicBezTo>
                  <a:cubicBezTo>
                    <a:pt x="14" y="57"/>
                    <a:pt x="0" y="44"/>
                    <a:pt x="0" y="29"/>
                  </a:cubicBezTo>
                  <a:cubicBezTo>
                    <a:pt x="0" y="13"/>
                    <a:pt x="14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1652762" y="2654976"/>
              <a:ext cx="454081" cy="449023"/>
            </a:xfrm>
            <a:custGeom>
              <a:avLst/>
              <a:gdLst/>
              <a:ahLst/>
              <a:cxnLst/>
              <a:rect l="l" t="t" r="r" b="b"/>
              <a:pathLst>
                <a:path w="1540" h="1456" extrusionOk="0">
                  <a:moveTo>
                    <a:pt x="1359" y="911"/>
                  </a:moveTo>
                  <a:cubicBezTo>
                    <a:pt x="1367" y="713"/>
                    <a:pt x="1290" y="522"/>
                    <a:pt x="1142" y="381"/>
                  </a:cubicBezTo>
                  <a:cubicBezTo>
                    <a:pt x="993" y="240"/>
                    <a:pt x="791" y="164"/>
                    <a:pt x="581" y="171"/>
                  </a:cubicBezTo>
                  <a:lnTo>
                    <a:pt x="628" y="57"/>
                  </a:lnTo>
                  <a:cubicBezTo>
                    <a:pt x="1093" y="67"/>
                    <a:pt x="1470" y="423"/>
                    <a:pt x="1480" y="863"/>
                  </a:cubicBezTo>
                  <a:lnTo>
                    <a:pt x="1359" y="911"/>
                  </a:lnTo>
                  <a:moveTo>
                    <a:pt x="608" y="0"/>
                  </a:moveTo>
                  <a:cubicBezTo>
                    <a:pt x="596" y="0"/>
                    <a:pt x="584" y="7"/>
                    <a:pt x="580" y="18"/>
                  </a:cubicBezTo>
                  <a:lnTo>
                    <a:pt x="305" y="684"/>
                  </a:lnTo>
                  <a:cubicBezTo>
                    <a:pt x="299" y="699"/>
                    <a:pt x="307" y="715"/>
                    <a:pt x="322" y="721"/>
                  </a:cubicBezTo>
                  <a:cubicBezTo>
                    <a:pt x="338" y="727"/>
                    <a:pt x="355" y="720"/>
                    <a:pt x="361" y="705"/>
                  </a:cubicBezTo>
                  <a:lnTo>
                    <a:pt x="557" y="229"/>
                  </a:lnTo>
                  <a:cubicBezTo>
                    <a:pt x="760" y="216"/>
                    <a:pt x="956" y="285"/>
                    <a:pt x="1099" y="421"/>
                  </a:cubicBezTo>
                  <a:cubicBezTo>
                    <a:pt x="1242" y="558"/>
                    <a:pt x="1314" y="744"/>
                    <a:pt x="1297" y="936"/>
                  </a:cubicBezTo>
                  <a:lnTo>
                    <a:pt x="1011" y="1050"/>
                  </a:lnTo>
                  <a:cubicBezTo>
                    <a:pt x="1000" y="1054"/>
                    <a:pt x="993" y="1064"/>
                    <a:pt x="993" y="1076"/>
                  </a:cubicBezTo>
                  <a:lnTo>
                    <a:pt x="993" y="1343"/>
                  </a:lnTo>
                  <a:cubicBezTo>
                    <a:pt x="993" y="1374"/>
                    <a:pt x="966" y="1399"/>
                    <a:pt x="933" y="1399"/>
                  </a:cubicBezTo>
                  <a:cubicBezTo>
                    <a:pt x="900" y="1399"/>
                    <a:pt x="873" y="1374"/>
                    <a:pt x="873" y="1343"/>
                  </a:cubicBezTo>
                  <a:lnTo>
                    <a:pt x="873" y="1140"/>
                  </a:lnTo>
                  <a:cubicBezTo>
                    <a:pt x="873" y="1120"/>
                    <a:pt x="852" y="1106"/>
                    <a:pt x="832" y="1113"/>
                  </a:cubicBezTo>
                  <a:lnTo>
                    <a:pt x="652" y="1177"/>
                  </a:lnTo>
                  <a:cubicBezTo>
                    <a:pt x="640" y="1181"/>
                    <a:pt x="632" y="1192"/>
                    <a:pt x="632" y="1204"/>
                  </a:cubicBezTo>
                  <a:lnTo>
                    <a:pt x="632" y="1343"/>
                  </a:lnTo>
                  <a:cubicBezTo>
                    <a:pt x="632" y="1374"/>
                    <a:pt x="605" y="1399"/>
                    <a:pt x="572" y="1399"/>
                  </a:cubicBezTo>
                  <a:cubicBezTo>
                    <a:pt x="539" y="1399"/>
                    <a:pt x="512" y="1374"/>
                    <a:pt x="512" y="1343"/>
                  </a:cubicBezTo>
                  <a:lnTo>
                    <a:pt x="512" y="1268"/>
                  </a:lnTo>
                  <a:cubicBezTo>
                    <a:pt x="512" y="1248"/>
                    <a:pt x="491" y="1234"/>
                    <a:pt x="471" y="1241"/>
                  </a:cubicBezTo>
                  <a:lnTo>
                    <a:pt x="83" y="1379"/>
                  </a:lnTo>
                  <a:lnTo>
                    <a:pt x="263" y="943"/>
                  </a:lnTo>
                  <a:cubicBezTo>
                    <a:pt x="269" y="929"/>
                    <a:pt x="261" y="912"/>
                    <a:pt x="246" y="907"/>
                  </a:cubicBezTo>
                  <a:cubicBezTo>
                    <a:pt x="230" y="901"/>
                    <a:pt x="213" y="908"/>
                    <a:pt x="207" y="923"/>
                  </a:cubicBezTo>
                  <a:lnTo>
                    <a:pt x="3" y="1418"/>
                  </a:lnTo>
                  <a:cubicBezTo>
                    <a:pt x="-2" y="1428"/>
                    <a:pt x="1" y="1440"/>
                    <a:pt x="9" y="1448"/>
                  </a:cubicBezTo>
                  <a:cubicBezTo>
                    <a:pt x="18" y="1456"/>
                    <a:pt x="30" y="1459"/>
                    <a:pt x="41" y="1455"/>
                  </a:cubicBezTo>
                  <a:lnTo>
                    <a:pt x="452" y="1309"/>
                  </a:lnTo>
                  <a:lnTo>
                    <a:pt x="452" y="1343"/>
                  </a:lnTo>
                  <a:cubicBezTo>
                    <a:pt x="452" y="1405"/>
                    <a:pt x="506" y="1456"/>
                    <a:pt x="572" y="1456"/>
                  </a:cubicBezTo>
                  <a:cubicBezTo>
                    <a:pt x="638" y="1456"/>
                    <a:pt x="692" y="1405"/>
                    <a:pt x="692" y="1343"/>
                  </a:cubicBezTo>
                  <a:lnTo>
                    <a:pt x="692" y="1224"/>
                  </a:lnTo>
                  <a:lnTo>
                    <a:pt x="813" y="1181"/>
                  </a:lnTo>
                  <a:lnTo>
                    <a:pt x="813" y="1343"/>
                  </a:lnTo>
                  <a:cubicBezTo>
                    <a:pt x="813" y="1405"/>
                    <a:pt x="867" y="1456"/>
                    <a:pt x="933" y="1456"/>
                  </a:cubicBezTo>
                  <a:cubicBezTo>
                    <a:pt x="999" y="1456"/>
                    <a:pt x="1053" y="1405"/>
                    <a:pt x="1053" y="1343"/>
                  </a:cubicBezTo>
                  <a:lnTo>
                    <a:pt x="1053" y="1095"/>
                  </a:lnTo>
                  <a:cubicBezTo>
                    <a:pt x="1099" y="1076"/>
                    <a:pt x="1474" y="927"/>
                    <a:pt x="1522" y="908"/>
                  </a:cubicBezTo>
                  <a:cubicBezTo>
                    <a:pt x="1533" y="904"/>
                    <a:pt x="1540" y="893"/>
                    <a:pt x="1540" y="882"/>
                  </a:cubicBezTo>
                  <a:cubicBezTo>
                    <a:pt x="1540" y="394"/>
                    <a:pt x="112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43174" y="3571882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smtClean="0">
                <a:solidFill>
                  <a:schemeClr val="tx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BY: </a:t>
            </a:r>
            <a:r>
              <a:rPr lang="en-GB" sz="1800" b="1" dirty="0" err="1" smtClean="0">
                <a:solidFill>
                  <a:schemeClr val="tx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Manoj</a:t>
            </a:r>
            <a:r>
              <a:rPr lang="en-GB" sz="1800" b="1" dirty="0" smtClean="0">
                <a:solidFill>
                  <a:schemeClr val="tx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800" b="1" dirty="0" err="1" smtClean="0">
                <a:solidFill>
                  <a:schemeClr val="tx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Pentapati</a:t>
            </a:r>
            <a:endParaRPr lang="en-US" sz="1800" b="1" dirty="0">
              <a:solidFill>
                <a:schemeClr val="tx1">
                  <a:lumMod val="10000"/>
                  <a:lumOff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214282" y="142858"/>
            <a:ext cx="87154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GB" sz="1400" dirty="0" smtClean="0"/>
              <a:t>Calculate the percentage contribution of each pizza type to total revenue.</a:t>
            </a:r>
            <a:endParaRPr sz="1400"/>
          </a:p>
        </p:txBody>
      </p:sp>
      <p:pic>
        <p:nvPicPr>
          <p:cNvPr id="129026" name="Picture 2" descr="C:\Users\Dell\OneDrive\Pictures\Screenshots\Screenshot 2025-12-18 20115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362"/>
            <a:ext cx="5621349" cy="3429008"/>
          </a:xfrm>
          <a:prstGeom prst="rect">
            <a:avLst/>
          </a:prstGeom>
          <a:noFill/>
        </p:spPr>
      </p:pic>
      <p:pic>
        <p:nvPicPr>
          <p:cNvPr id="129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0760" y="2071684"/>
            <a:ext cx="2692400" cy="114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214282" y="142858"/>
            <a:ext cx="87154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GB" sz="2000" dirty="0" smtClean="0"/>
              <a:t>Analyze the cumulative revenue generated over time.</a:t>
            </a:r>
            <a:endParaRPr sz="200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928676"/>
            <a:ext cx="459105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86446" y="1285866"/>
            <a:ext cx="27305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214282" y="142858"/>
            <a:ext cx="87154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GB" sz="1200" dirty="0" smtClean="0"/>
              <a:t>Determine the top 3 most ordered pizza types based on revenue for each pizza category.</a:t>
            </a:r>
            <a:endParaRPr sz="120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571486"/>
            <a:ext cx="6143668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0826" y="1357304"/>
            <a:ext cx="250029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6"/>
          <p:cNvSpPr txBox="1">
            <a:spLocks noGrp="1"/>
          </p:cNvSpPr>
          <p:nvPr>
            <p:ph type="ctrTitle"/>
          </p:nvPr>
        </p:nvSpPr>
        <p:spPr>
          <a:xfrm>
            <a:off x="214282" y="1643056"/>
            <a:ext cx="5500726" cy="14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THANK YOU</a:t>
            </a:r>
            <a:endParaRPr sz="4800"/>
          </a:p>
        </p:txBody>
      </p:sp>
      <p:pic>
        <p:nvPicPr>
          <p:cNvPr id="575" name="Google Shape;5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89075" y="55074"/>
            <a:ext cx="5244998" cy="571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500034" y="4286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 smtClean="0">
                <a:solidFill>
                  <a:schemeClr val="dk2"/>
                </a:solidFill>
              </a:rPr>
              <a:t>Abou</a:t>
            </a:r>
            <a:r>
              <a:rPr lang="en-GB" u="sng" dirty="0" smtClean="0"/>
              <a:t>t Dataset </a:t>
            </a:r>
            <a:endParaRPr u="sng">
              <a:solidFill>
                <a:schemeClr val="dk2"/>
              </a:solidFill>
            </a:endParaRPr>
          </a:p>
        </p:txBody>
      </p:sp>
      <p:graphicFrame>
        <p:nvGraphicFramePr>
          <p:cNvPr id="188" name="Google Shape;188;p28"/>
          <p:cNvGraphicFramePr/>
          <p:nvPr/>
        </p:nvGraphicFramePr>
        <p:xfrm>
          <a:off x="500034" y="1571618"/>
          <a:ext cx="8429685" cy="2327924"/>
        </p:xfrm>
        <a:graphic>
          <a:graphicData uri="http://schemas.openxmlformats.org/drawingml/2006/table">
            <a:tbl>
              <a:tblPr>
                <a:noFill/>
                <a:tableStyleId>{4A6AF667-622E-4394-9994-EC7FD214F1F2}</a:tableStyleId>
              </a:tblPr>
              <a:tblGrid>
                <a:gridCol w="1714512"/>
                <a:gridCol w="3643338"/>
                <a:gridCol w="1273502"/>
                <a:gridCol w="1798333"/>
              </a:tblGrid>
              <a:tr h="4429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u="sng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TABLE NAME</a:t>
                      </a:r>
                      <a:endParaRPr sz="1400" b="1" u="sng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400" b="1" u="sng" smtClean="0">
                          <a:solidFill>
                            <a:schemeClr val="accent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Column</a:t>
                      </a:r>
                      <a:r>
                        <a:rPr lang="en-GB" sz="1400" b="1" u="sng" baseline="0" smtClean="0">
                          <a:solidFill>
                            <a:schemeClr val="accent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Names in Table</a:t>
                      </a:r>
                      <a:endParaRPr sz="1400" b="1" u="sng">
                        <a:solidFill>
                          <a:schemeClr val="accent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400" b="1" u="sng" dirty="0" smtClean="0">
                          <a:solidFill>
                            <a:schemeClr val="accent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Total Rows</a:t>
                      </a:r>
                      <a:endParaRPr sz="1400" b="1" u="sng">
                        <a:solidFill>
                          <a:schemeClr val="accent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400" b="1" u="sng">
                        <a:solidFill>
                          <a:schemeClr val="accent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429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sng" dirty="0" smtClean="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ORDERS</a:t>
                      </a:r>
                      <a:endParaRPr sz="1200" b="1" u="sng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 err="1" smtClean="0">
                          <a:solidFill>
                            <a:schemeClr val="tx1"/>
                          </a:solidFill>
                          <a:latin typeface="+mn-lt"/>
                          <a:ea typeface="DM Sans"/>
                          <a:cs typeface="DM Sans"/>
                          <a:sym typeface="DM Sans"/>
                        </a:rPr>
                        <a:t>order_id,order_date,order_time</a:t>
                      </a:r>
                      <a:endParaRPr sz="1200">
                        <a:solidFill>
                          <a:schemeClr val="tx1"/>
                        </a:solidFill>
                        <a:latin typeface="+mn-lt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21350</a:t>
                      </a:r>
                    </a:p>
                  </a:txBody>
                  <a:tcPr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429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sng" dirty="0" smtClean="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ORDERS_DETAILS</a:t>
                      </a:r>
                      <a:endParaRPr sz="1200" b="1" u="sng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u="none" dirty="0" err="1" smtClean="0">
                          <a:solidFill>
                            <a:srgbClr val="000000"/>
                          </a:solidFill>
                        </a:rPr>
                        <a:t>order_details_id</a:t>
                      </a:r>
                      <a:r>
                        <a:rPr lang="en-US" sz="1200" b="0" u="sng" dirty="0" err="1" smtClean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en-US" sz="1200" dirty="0" err="1" smtClean="0"/>
                        <a:t>order_id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pizza_id</a:t>
                      </a:r>
                      <a:r>
                        <a:rPr lang="en-US" sz="1200" dirty="0" smtClean="0"/>
                        <a:t>, quantity</a:t>
                      </a: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48620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429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sng" dirty="0" smtClean="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pizzas</a:t>
                      </a:r>
                      <a:endParaRPr sz="1200" b="1" u="sng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pizza_id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pizza_type_id</a:t>
                      </a:r>
                      <a:r>
                        <a:rPr lang="en-US" sz="1200" dirty="0" smtClean="0"/>
                        <a:t>, size, price</a:t>
                      </a: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429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sng" dirty="0" err="1" smtClean="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pizza_types</a:t>
                      </a:r>
                      <a:endParaRPr sz="1200" b="1" u="sng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pizza_type_id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dirty="0" smtClean="0"/>
                        <a:t> name, category, ingredients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 smtClean="0"/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32</a:t>
                      </a:r>
                    </a:p>
                  </a:txBody>
                  <a:tcPr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9" name="Google Shape;189;p28"/>
          <p:cNvSpPr txBox="1"/>
          <p:nvPr/>
        </p:nvSpPr>
        <p:spPr>
          <a:xfrm>
            <a:off x="500034" y="1142990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/>
                <a:ea typeface="DM Sans"/>
                <a:cs typeface="DM Sans"/>
                <a:sym typeface="DM Sans"/>
              </a:rPr>
              <a:t>Tables Used</a:t>
            </a:r>
            <a:endParaRPr sz="1600" b="1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/>
          <p:nvPr/>
        </p:nvSpPr>
        <p:spPr>
          <a:xfrm rot="-5400000" flipH="1">
            <a:off x="5855225" y="-551600"/>
            <a:ext cx="1484400" cy="3666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6" name="Google Shape;226;p31"/>
          <p:cNvSpPr txBox="1">
            <a:spLocks noGrp="1"/>
          </p:cNvSpPr>
          <p:nvPr>
            <p:ph type="title"/>
          </p:nvPr>
        </p:nvSpPr>
        <p:spPr>
          <a:xfrm>
            <a:off x="1071538" y="1571618"/>
            <a:ext cx="3994800" cy="21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Basic Queries</a:t>
            </a:r>
            <a:endParaRPr/>
          </a:p>
        </p:txBody>
      </p:sp>
      <p:sp>
        <p:nvSpPr>
          <p:cNvPr id="227" name="Google Shape;227;p31"/>
          <p:cNvSpPr txBox="1">
            <a:spLocks noGrp="1"/>
          </p:cNvSpPr>
          <p:nvPr>
            <p:ph type="title" idx="2"/>
          </p:nvPr>
        </p:nvSpPr>
        <p:spPr>
          <a:xfrm>
            <a:off x="5129475" y="647500"/>
            <a:ext cx="16839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8" name="Google Shape;228;p31"/>
          <p:cNvSpPr/>
          <p:nvPr/>
        </p:nvSpPr>
        <p:spPr>
          <a:xfrm>
            <a:off x="644750" y="418000"/>
            <a:ext cx="1014900" cy="1014600"/>
          </a:xfrm>
          <a:prstGeom prst="star16">
            <a:avLst>
              <a:gd name="adj" fmla="val 429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9" name="Google Shape;229;p31"/>
          <p:cNvGrpSpPr/>
          <p:nvPr/>
        </p:nvGrpSpPr>
        <p:grpSpPr>
          <a:xfrm>
            <a:off x="925158" y="700789"/>
            <a:ext cx="454081" cy="449023"/>
            <a:chOff x="4045821" y="2654976"/>
            <a:chExt cx="454081" cy="449023"/>
          </a:xfrm>
        </p:grpSpPr>
        <p:sp>
          <p:nvSpPr>
            <p:cNvPr id="230" name="Google Shape;230;p31"/>
            <p:cNvSpPr/>
            <p:nvPr/>
          </p:nvSpPr>
          <p:spPr>
            <a:xfrm>
              <a:off x="4045821" y="2654976"/>
              <a:ext cx="454081" cy="449023"/>
            </a:xfrm>
            <a:custGeom>
              <a:avLst/>
              <a:gdLst/>
              <a:ahLst/>
              <a:cxnLst/>
              <a:rect l="l" t="t" r="r" b="b"/>
              <a:pathLst>
                <a:path w="1540" h="1456" extrusionOk="0">
                  <a:moveTo>
                    <a:pt x="1480" y="785"/>
                  </a:moveTo>
                  <a:lnTo>
                    <a:pt x="1170" y="785"/>
                  </a:lnTo>
                  <a:lnTo>
                    <a:pt x="1170" y="592"/>
                  </a:lnTo>
                  <a:cubicBezTo>
                    <a:pt x="1170" y="576"/>
                    <a:pt x="1157" y="563"/>
                    <a:pt x="1140" y="563"/>
                  </a:cubicBezTo>
                  <a:cubicBezTo>
                    <a:pt x="1124" y="563"/>
                    <a:pt x="1110" y="576"/>
                    <a:pt x="1110" y="592"/>
                  </a:cubicBezTo>
                  <a:lnTo>
                    <a:pt x="1110" y="785"/>
                  </a:lnTo>
                  <a:lnTo>
                    <a:pt x="800" y="785"/>
                  </a:lnTo>
                  <a:lnTo>
                    <a:pt x="800" y="142"/>
                  </a:lnTo>
                  <a:lnTo>
                    <a:pt x="1110" y="142"/>
                  </a:lnTo>
                  <a:lnTo>
                    <a:pt x="1110" y="336"/>
                  </a:lnTo>
                  <a:cubicBezTo>
                    <a:pt x="1110" y="351"/>
                    <a:pt x="1124" y="364"/>
                    <a:pt x="1140" y="364"/>
                  </a:cubicBezTo>
                  <a:cubicBezTo>
                    <a:pt x="1157" y="364"/>
                    <a:pt x="1170" y="351"/>
                    <a:pt x="1170" y="336"/>
                  </a:cubicBezTo>
                  <a:lnTo>
                    <a:pt x="1170" y="142"/>
                  </a:lnTo>
                  <a:lnTo>
                    <a:pt x="1480" y="142"/>
                  </a:lnTo>
                  <a:lnTo>
                    <a:pt x="1480" y="785"/>
                  </a:lnTo>
                  <a:moveTo>
                    <a:pt x="740" y="785"/>
                  </a:moveTo>
                  <a:lnTo>
                    <a:pt x="430" y="785"/>
                  </a:lnTo>
                  <a:lnTo>
                    <a:pt x="430" y="142"/>
                  </a:lnTo>
                  <a:lnTo>
                    <a:pt x="740" y="142"/>
                  </a:lnTo>
                  <a:lnTo>
                    <a:pt x="740" y="785"/>
                  </a:lnTo>
                  <a:moveTo>
                    <a:pt x="370" y="1399"/>
                  </a:moveTo>
                  <a:lnTo>
                    <a:pt x="250" y="1399"/>
                  </a:lnTo>
                  <a:lnTo>
                    <a:pt x="250" y="114"/>
                  </a:lnTo>
                  <a:cubicBezTo>
                    <a:pt x="250" y="82"/>
                    <a:pt x="277" y="57"/>
                    <a:pt x="310" y="57"/>
                  </a:cubicBezTo>
                  <a:cubicBezTo>
                    <a:pt x="343" y="57"/>
                    <a:pt x="370" y="82"/>
                    <a:pt x="370" y="114"/>
                  </a:cubicBezTo>
                  <a:lnTo>
                    <a:pt x="370" y="1399"/>
                  </a:lnTo>
                  <a:moveTo>
                    <a:pt x="1510" y="85"/>
                  </a:moveTo>
                  <a:lnTo>
                    <a:pt x="427" y="85"/>
                  </a:lnTo>
                  <a:cubicBezTo>
                    <a:pt x="413" y="36"/>
                    <a:pt x="366" y="0"/>
                    <a:pt x="310" y="0"/>
                  </a:cubicBezTo>
                  <a:cubicBezTo>
                    <a:pt x="244" y="0"/>
                    <a:pt x="190" y="51"/>
                    <a:pt x="190" y="114"/>
                  </a:cubicBezTo>
                  <a:lnTo>
                    <a:pt x="190" y="1399"/>
                  </a:lnTo>
                  <a:lnTo>
                    <a:pt x="30" y="1399"/>
                  </a:lnTo>
                  <a:cubicBezTo>
                    <a:pt x="14" y="1399"/>
                    <a:pt x="0" y="1412"/>
                    <a:pt x="0" y="1428"/>
                  </a:cubicBezTo>
                  <a:cubicBezTo>
                    <a:pt x="0" y="1444"/>
                    <a:pt x="14" y="1456"/>
                    <a:pt x="30" y="1456"/>
                  </a:cubicBezTo>
                  <a:lnTo>
                    <a:pt x="590" y="1456"/>
                  </a:lnTo>
                  <a:cubicBezTo>
                    <a:pt x="606" y="1456"/>
                    <a:pt x="620" y="1444"/>
                    <a:pt x="620" y="1428"/>
                  </a:cubicBezTo>
                  <a:cubicBezTo>
                    <a:pt x="620" y="1412"/>
                    <a:pt x="606" y="1399"/>
                    <a:pt x="590" y="1399"/>
                  </a:cubicBezTo>
                  <a:lnTo>
                    <a:pt x="430" y="1399"/>
                  </a:lnTo>
                  <a:lnTo>
                    <a:pt x="430" y="842"/>
                  </a:lnTo>
                  <a:lnTo>
                    <a:pt x="1510" y="842"/>
                  </a:lnTo>
                  <a:cubicBezTo>
                    <a:pt x="1527" y="842"/>
                    <a:pt x="1540" y="829"/>
                    <a:pt x="1540" y="814"/>
                  </a:cubicBezTo>
                  <a:lnTo>
                    <a:pt x="1540" y="114"/>
                  </a:lnTo>
                  <a:cubicBezTo>
                    <a:pt x="1540" y="98"/>
                    <a:pt x="1527" y="85"/>
                    <a:pt x="1510" y="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4373112" y="2789128"/>
              <a:ext cx="17691" cy="17579"/>
            </a:xfrm>
            <a:custGeom>
              <a:avLst/>
              <a:gdLst/>
              <a:ahLst/>
              <a:cxnLst/>
              <a:rect l="l" t="t" r="r" b="b"/>
              <a:pathLst>
                <a:path w="60" h="57" extrusionOk="0">
                  <a:moveTo>
                    <a:pt x="30" y="0"/>
                  </a:moveTo>
                  <a:cubicBezTo>
                    <a:pt x="47" y="0"/>
                    <a:pt x="60" y="13"/>
                    <a:pt x="60" y="29"/>
                  </a:cubicBezTo>
                  <a:cubicBezTo>
                    <a:pt x="60" y="44"/>
                    <a:pt x="47" y="57"/>
                    <a:pt x="30" y="57"/>
                  </a:cubicBezTo>
                  <a:cubicBezTo>
                    <a:pt x="14" y="57"/>
                    <a:pt x="0" y="44"/>
                    <a:pt x="0" y="29"/>
                  </a:cubicBezTo>
                  <a:cubicBezTo>
                    <a:pt x="0" y="13"/>
                    <a:pt x="14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6179950" y="-46477"/>
            <a:ext cx="4175448" cy="58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/>
          <p:nvPr/>
        </p:nvSpPr>
        <p:spPr>
          <a:xfrm rot="5400000">
            <a:off x="628544" y="228662"/>
            <a:ext cx="527700" cy="1499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0" y="714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u="sng" dirty="0" smtClean="0"/>
              <a:t>Q</a:t>
            </a:r>
            <a:r>
              <a:rPr lang="en-US" u="sng" dirty="0" smtClean="0"/>
              <a:t>ueries</a:t>
            </a:r>
            <a:endParaRPr b="0" u="sng">
              <a:solidFill>
                <a:schemeClr val="dk2"/>
              </a:solidFill>
            </a:endParaRPr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1"/>
          </p:nvPr>
        </p:nvSpPr>
        <p:spPr>
          <a:xfrm>
            <a:off x="71406" y="1643056"/>
            <a:ext cx="7215238" cy="2571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Retrieve the total number of orders placed.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Calculate the total revenue generated from pizza sales.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Identify the highest-priced pizza.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Identify the most common pizza size ordered.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List the top 5 most ordered pizza types along with their quantities</a:t>
            </a:r>
            <a:r>
              <a:rPr lang="en-GB" dirty="0" smtClean="0"/>
              <a:t>.</a:t>
            </a:r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title" idx="5"/>
          </p:nvPr>
        </p:nvSpPr>
        <p:spPr>
          <a:xfrm>
            <a:off x="214282" y="785800"/>
            <a:ext cx="1091400" cy="3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ubTitle" idx="9"/>
          </p:nvPr>
        </p:nvSpPr>
        <p:spPr>
          <a:xfrm>
            <a:off x="142844" y="1357304"/>
            <a:ext cx="38166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Basic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214282" y="142858"/>
            <a:ext cx="87154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GB" sz="2600" dirty="0" smtClean="0"/>
              <a:t>Retrieve the total number of orders placed. </a:t>
            </a:r>
            <a:endParaRPr sz="26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071552"/>
            <a:ext cx="3643338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43570" y="1142990"/>
            <a:ext cx="258286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214282" y="142858"/>
            <a:ext cx="87154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GB" sz="2000" dirty="0" smtClean="0"/>
              <a:t>Calculate the total revenue generated from pizza </a:t>
            </a:r>
            <a:r>
              <a:rPr lang="en-GB" sz="2000" dirty="0" smtClean="0"/>
              <a:t>sales</a:t>
            </a:r>
            <a:endParaRPr sz="20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000114"/>
            <a:ext cx="421640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43570" y="1071552"/>
            <a:ext cx="2786082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214282" y="142858"/>
            <a:ext cx="87154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2000" dirty="0" smtClean="0"/>
              <a:t>Identify the highest-priced pizza.</a:t>
            </a:r>
            <a:endParaRPr sz="200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1142990"/>
            <a:ext cx="2406650" cy="168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1142990"/>
            <a:ext cx="362585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214282" y="142858"/>
            <a:ext cx="87154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GB" sz="2000" dirty="0" smtClean="0"/>
              <a:t>Identify the most common pizza size </a:t>
            </a:r>
            <a:r>
              <a:rPr lang="en-GB" sz="2000" dirty="0" smtClean="0"/>
              <a:t>ordered</a:t>
            </a:r>
            <a:endParaRPr sz="2000"/>
          </a:p>
        </p:txBody>
      </p:sp>
      <p:pic>
        <p:nvPicPr>
          <p:cNvPr id="4100" name="Picture 4" descr="C:\Users\Dell\OneDrive\Pictures\Screenshots\Screenshot 2025-12-18 19573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857238"/>
            <a:ext cx="5357850" cy="2714644"/>
          </a:xfrm>
          <a:prstGeom prst="rect">
            <a:avLst/>
          </a:prstGeom>
          <a:noFill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0760" y="1428742"/>
            <a:ext cx="2901950" cy="179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izza by Slidesgo">
  <a:themeElements>
    <a:clrScheme name="Simple Light">
      <a:dk1>
        <a:srgbClr val="261F1F"/>
      </a:dk1>
      <a:lt1>
        <a:srgbClr val="FFF3DF"/>
      </a:lt1>
      <a:dk2>
        <a:srgbClr val="BF2733"/>
      </a:dk2>
      <a:lt2>
        <a:srgbClr val="592765"/>
      </a:lt2>
      <a:accent1>
        <a:srgbClr val="F9BD62"/>
      </a:accent1>
      <a:accent2>
        <a:srgbClr val="47561C"/>
      </a:accent2>
      <a:accent3>
        <a:srgbClr val="FDE4BA"/>
      </a:accent3>
      <a:accent4>
        <a:srgbClr val="FFFFFF"/>
      </a:accent4>
      <a:accent5>
        <a:srgbClr val="FFFFFF"/>
      </a:accent5>
      <a:accent6>
        <a:srgbClr val="FFFFFF"/>
      </a:accent6>
      <a:hlink>
        <a:srgbClr val="261F1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357</Words>
  <PresentationFormat>On-screen Show (16:9)</PresentationFormat>
  <Paragraphs>63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Dela Gothic One</vt:lpstr>
      <vt:lpstr>Open Sans</vt:lpstr>
      <vt:lpstr>DM Sans</vt:lpstr>
      <vt:lpstr>Raleway</vt:lpstr>
      <vt:lpstr>Pizza by Slidesgo</vt:lpstr>
      <vt:lpstr>PIZZA</vt:lpstr>
      <vt:lpstr>PIZZA DATASET ANALSIS  USING MY SQL</vt:lpstr>
      <vt:lpstr>About Dataset </vt:lpstr>
      <vt:lpstr>Basic Queries</vt:lpstr>
      <vt:lpstr>Queries</vt:lpstr>
      <vt:lpstr>Retrieve the total number of orders placed. </vt:lpstr>
      <vt:lpstr>Calculate the total revenue generated from pizza sales</vt:lpstr>
      <vt:lpstr>Identify the highest-priced pizza.</vt:lpstr>
      <vt:lpstr>Identify the most common pizza size ordered</vt:lpstr>
      <vt:lpstr>List the top 5 most ordered pizza types along with their quantities.</vt:lpstr>
      <vt:lpstr>Intermediate Queries</vt:lpstr>
      <vt:lpstr>Queries</vt:lpstr>
      <vt:lpstr>Join the necessary tables to find the total quantity of each pizza category ordered.</vt:lpstr>
      <vt:lpstr>Determine the distribution of orders by hour of the day.</vt:lpstr>
      <vt:lpstr>Join relevant tables to find the category-wise distribution of pizzas.</vt:lpstr>
      <vt:lpstr>Group the orders by date and calculate the average number of pizzas ordered per day.</vt:lpstr>
      <vt:lpstr>Determine the top 3 most ordered pizza types based on revenue. </vt:lpstr>
      <vt:lpstr>Advanced Queries</vt:lpstr>
      <vt:lpstr>Queries</vt:lpstr>
      <vt:lpstr>Calculate the percentage contribution of each pizza type to total revenue.</vt:lpstr>
      <vt:lpstr>Analyze the cumulative revenue generated over time.</vt:lpstr>
      <vt:lpstr>Determine the top 3 most ordered pizza types based on revenue for each pizza category.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</dc:title>
  <dc:creator>Manoj Pentapati</dc:creator>
  <cp:lastModifiedBy>Dell</cp:lastModifiedBy>
  <cp:revision>10</cp:revision>
  <dcterms:modified xsi:type="dcterms:W3CDTF">2025-12-18T15:00:30Z</dcterms:modified>
</cp:coreProperties>
</file>